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6"/>
  </p:notesMasterIdLst>
  <p:sldIdLst>
    <p:sldId id="256" r:id="rId5"/>
    <p:sldId id="290" r:id="rId6"/>
    <p:sldId id="291" r:id="rId7"/>
    <p:sldId id="292" r:id="rId8"/>
    <p:sldId id="293" r:id="rId9"/>
    <p:sldId id="271" r:id="rId10"/>
    <p:sldId id="285" r:id="rId11"/>
    <p:sldId id="270" r:id="rId12"/>
    <p:sldId id="276" r:id="rId13"/>
    <p:sldId id="286" r:id="rId14"/>
    <p:sldId id="279" r:id="rId15"/>
    <p:sldId id="258" r:id="rId16"/>
    <p:sldId id="274" r:id="rId17"/>
    <p:sldId id="281" r:id="rId18"/>
    <p:sldId id="282" r:id="rId19"/>
    <p:sldId id="283" r:id="rId20"/>
    <p:sldId id="284" r:id="rId21"/>
    <p:sldId id="287" r:id="rId22"/>
    <p:sldId id="294" r:id="rId23"/>
    <p:sldId id="264" r:id="rId24"/>
    <p:sldId id="267" r:id="rId25"/>
  </p:sldIdLst>
  <p:sldSz cx="9144000" cy="5143500" type="screen16x9"/>
  <p:notesSz cx="6858000" cy="9144000"/>
  <p:embeddedFontLst>
    <p:embeddedFont>
      <p:font typeface="PT Sans" panose="020B05030202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A2612-2488-EA89-2645-94154C2AB3F4}" v="10" dt="2024-04-24T19:28:27.849"/>
    <p1510:client id="{522C19CC-720A-7FB2-F4C4-9379916E9F56}" v="449" dt="2024-04-25T13:40:16.651"/>
    <p1510:client id="{641F1DE0-DEC0-4DE1-B288-4FF06FD01540}" v="21" dt="2024-04-25T13:14:20.457"/>
    <p1510:client id="{E2679F41-5DB7-2405-47BE-F2526D507B0A}" v="243" dt="2024-04-24T21:10:48.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5/10/relationships/revisionInfo" Target="revisionInfo.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https://tennesseetechuniversity-my.sharepoint.com/personal/jtmarcom42_tntech_edu/Documents/CPSTON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tennesseetechuniversity-my.sharepoint.com/personal/jtmarcom42_tntech_edu/Documents/CPSTON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aleb\OneDrive%20-%20Tennessee%20Tech%20University\TN%20TECH\Spring%202024\Capstone%20II\Actuator%20Movemen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Work</a:t>
            </a:r>
            <a:r>
              <a:rPr lang="en-US" baseline="0"/>
              <a:t> (Actual vs Measured)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Sheet1!$AD$3</c:f>
              <c:strCache>
                <c:ptCount val="1"/>
                <c:pt idx="0">
                  <c:v>Rider 1</c:v>
                </c:pt>
              </c:strCache>
            </c:strRef>
          </c:tx>
          <c:spPr>
            <a:solidFill>
              <a:schemeClr val="accent1"/>
            </a:solidFill>
            <a:ln>
              <a:noFill/>
            </a:ln>
            <a:effectLst/>
          </c:spPr>
          <c:invertIfNegative val="0"/>
          <c:val>
            <c:numRef>
              <c:f>Sheet1!$AD$4:$AD$8</c:f>
              <c:numCache>
                <c:formatCode>General</c:formatCode>
                <c:ptCount val="5"/>
                <c:pt idx="0">
                  <c:v>32</c:v>
                </c:pt>
                <c:pt idx="1">
                  <c:v>39</c:v>
                </c:pt>
                <c:pt idx="2">
                  <c:v>40</c:v>
                </c:pt>
                <c:pt idx="3">
                  <c:v>41</c:v>
                </c:pt>
                <c:pt idx="4">
                  <c:v>40</c:v>
                </c:pt>
              </c:numCache>
            </c:numRef>
          </c:val>
          <c:extLst>
            <c:ext xmlns:c16="http://schemas.microsoft.com/office/drawing/2014/chart" uri="{C3380CC4-5D6E-409C-BE32-E72D297353CC}">
              <c16:uniqueId val="{00000000-5B2E-4B5A-BD9D-725CEA83C0FC}"/>
            </c:ext>
          </c:extLst>
        </c:ser>
        <c:ser>
          <c:idx val="1"/>
          <c:order val="1"/>
          <c:tx>
            <c:strRef>
              <c:f>Sheet1!$AE$3</c:f>
              <c:strCache>
                <c:ptCount val="1"/>
                <c:pt idx="0">
                  <c:v>Rider 2</c:v>
                </c:pt>
              </c:strCache>
            </c:strRef>
          </c:tx>
          <c:spPr>
            <a:solidFill>
              <a:schemeClr val="accent2"/>
            </a:solidFill>
            <a:ln>
              <a:noFill/>
            </a:ln>
            <a:effectLst/>
          </c:spPr>
          <c:invertIfNegative val="0"/>
          <c:val>
            <c:numRef>
              <c:f>Sheet1!$AE$4:$AE$8</c:f>
              <c:numCache>
                <c:formatCode>General</c:formatCode>
                <c:ptCount val="5"/>
                <c:pt idx="0">
                  <c:v>51</c:v>
                </c:pt>
                <c:pt idx="1">
                  <c:v>45</c:v>
                </c:pt>
                <c:pt idx="2">
                  <c:v>47</c:v>
                </c:pt>
                <c:pt idx="3">
                  <c:v>44</c:v>
                </c:pt>
                <c:pt idx="4">
                  <c:v>46</c:v>
                </c:pt>
              </c:numCache>
            </c:numRef>
          </c:val>
          <c:extLst>
            <c:ext xmlns:c16="http://schemas.microsoft.com/office/drawing/2014/chart" uri="{C3380CC4-5D6E-409C-BE32-E72D297353CC}">
              <c16:uniqueId val="{00000001-5B2E-4B5A-BD9D-725CEA83C0FC}"/>
            </c:ext>
          </c:extLst>
        </c:ser>
        <c:ser>
          <c:idx val="2"/>
          <c:order val="2"/>
          <c:tx>
            <c:strRef>
              <c:f>Sheet1!$AF$3</c:f>
              <c:strCache>
                <c:ptCount val="1"/>
                <c:pt idx="0">
                  <c:v>Work Measured</c:v>
                </c:pt>
              </c:strCache>
            </c:strRef>
          </c:tx>
          <c:spPr>
            <a:solidFill>
              <a:schemeClr val="accent3"/>
            </a:solidFill>
            <a:ln>
              <a:solidFill>
                <a:schemeClr val="accent1">
                  <a:alpha val="0"/>
                </a:schemeClr>
              </a:solidFill>
            </a:ln>
            <a:effectLst/>
          </c:spPr>
          <c:invertIfNegative val="0"/>
          <c:trendline>
            <c:spPr>
              <a:ln w="19050" cap="rnd">
                <a:solidFill>
                  <a:schemeClr val="accent3"/>
                </a:solidFill>
                <a:prstDash val="sysDot"/>
              </a:ln>
              <a:effectLst/>
            </c:spPr>
            <c:trendlineType val="linear"/>
            <c:dispRSqr val="0"/>
            <c:dispEq val="0"/>
          </c:trendline>
          <c:val>
            <c:numRef>
              <c:f>Sheet1!$AF$4:$AF$8</c:f>
              <c:numCache>
                <c:formatCode>General</c:formatCode>
                <c:ptCount val="5"/>
                <c:pt idx="0">
                  <c:v>47</c:v>
                </c:pt>
                <c:pt idx="1">
                  <c:v>47</c:v>
                </c:pt>
                <c:pt idx="2">
                  <c:v>47</c:v>
                </c:pt>
                <c:pt idx="3">
                  <c:v>47</c:v>
                </c:pt>
                <c:pt idx="4">
                  <c:v>47</c:v>
                </c:pt>
              </c:numCache>
            </c:numRef>
          </c:val>
          <c:extLst>
            <c:ext xmlns:c16="http://schemas.microsoft.com/office/drawing/2014/chart" uri="{C3380CC4-5D6E-409C-BE32-E72D297353CC}">
              <c16:uniqueId val="{00000003-5B2E-4B5A-BD9D-725CEA83C0FC}"/>
            </c:ext>
          </c:extLst>
        </c:ser>
        <c:dLbls>
          <c:showLegendKey val="0"/>
          <c:showVal val="0"/>
          <c:showCatName val="0"/>
          <c:showSerName val="0"/>
          <c:showPercent val="0"/>
          <c:showBubbleSize val="0"/>
        </c:dLbls>
        <c:gapWidth val="219"/>
        <c:overlap val="-27"/>
        <c:axId val="2116256544"/>
        <c:axId val="2116257984"/>
      </c:barChart>
      <c:catAx>
        <c:axId val="2116256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257984"/>
        <c:crosses val="autoZero"/>
        <c:auto val="1"/>
        <c:lblAlgn val="ctr"/>
        <c:lblOffset val="100"/>
        <c:noMultiLvlLbl val="0"/>
      </c:catAx>
      <c:valAx>
        <c:axId val="2116257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256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Work</a:t>
            </a:r>
            <a:r>
              <a:rPr lang="en-US" baseline="0"/>
              <a:t> (Actual vs Measured)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Sheet1!$AD$3</c:f>
              <c:strCache>
                <c:ptCount val="1"/>
                <c:pt idx="0">
                  <c:v>Rider 1</c:v>
                </c:pt>
              </c:strCache>
            </c:strRef>
          </c:tx>
          <c:spPr>
            <a:solidFill>
              <a:schemeClr val="accent1"/>
            </a:solidFill>
            <a:ln>
              <a:noFill/>
            </a:ln>
            <a:effectLst/>
          </c:spPr>
          <c:invertIfNegative val="0"/>
          <c:val>
            <c:numRef>
              <c:f>Sheet1!$AD$4:$AD$8</c:f>
              <c:numCache>
                <c:formatCode>General</c:formatCode>
                <c:ptCount val="5"/>
                <c:pt idx="0">
                  <c:v>32</c:v>
                </c:pt>
                <c:pt idx="1">
                  <c:v>39</c:v>
                </c:pt>
                <c:pt idx="2">
                  <c:v>40</c:v>
                </c:pt>
                <c:pt idx="3">
                  <c:v>41</c:v>
                </c:pt>
                <c:pt idx="4">
                  <c:v>40</c:v>
                </c:pt>
              </c:numCache>
            </c:numRef>
          </c:val>
          <c:extLst>
            <c:ext xmlns:c16="http://schemas.microsoft.com/office/drawing/2014/chart" uri="{C3380CC4-5D6E-409C-BE32-E72D297353CC}">
              <c16:uniqueId val="{00000000-0B06-4523-A574-78B8C0DEB043}"/>
            </c:ext>
          </c:extLst>
        </c:ser>
        <c:ser>
          <c:idx val="1"/>
          <c:order val="1"/>
          <c:tx>
            <c:strRef>
              <c:f>Sheet1!$AE$3</c:f>
              <c:strCache>
                <c:ptCount val="1"/>
                <c:pt idx="0">
                  <c:v>Rider 2</c:v>
                </c:pt>
              </c:strCache>
            </c:strRef>
          </c:tx>
          <c:spPr>
            <a:solidFill>
              <a:schemeClr val="accent2"/>
            </a:solidFill>
            <a:ln>
              <a:noFill/>
            </a:ln>
            <a:effectLst/>
          </c:spPr>
          <c:invertIfNegative val="0"/>
          <c:val>
            <c:numRef>
              <c:f>Sheet1!$AE$4:$AE$8</c:f>
              <c:numCache>
                <c:formatCode>General</c:formatCode>
                <c:ptCount val="5"/>
                <c:pt idx="0">
                  <c:v>51</c:v>
                </c:pt>
                <c:pt idx="1">
                  <c:v>45</c:v>
                </c:pt>
                <c:pt idx="2">
                  <c:v>47</c:v>
                </c:pt>
                <c:pt idx="3">
                  <c:v>44</c:v>
                </c:pt>
                <c:pt idx="4">
                  <c:v>46</c:v>
                </c:pt>
              </c:numCache>
            </c:numRef>
          </c:val>
          <c:extLst>
            <c:ext xmlns:c16="http://schemas.microsoft.com/office/drawing/2014/chart" uri="{C3380CC4-5D6E-409C-BE32-E72D297353CC}">
              <c16:uniqueId val="{00000001-0B06-4523-A574-78B8C0DEB043}"/>
            </c:ext>
          </c:extLst>
        </c:ser>
        <c:ser>
          <c:idx val="2"/>
          <c:order val="2"/>
          <c:tx>
            <c:strRef>
              <c:f>Sheet1!$AF$3</c:f>
              <c:strCache>
                <c:ptCount val="1"/>
                <c:pt idx="0">
                  <c:v>Work Measured</c:v>
                </c:pt>
              </c:strCache>
            </c:strRef>
          </c:tx>
          <c:spPr>
            <a:solidFill>
              <a:schemeClr val="accent3"/>
            </a:solidFill>
            <a:ln>
              <a:solidFill>
                <a:schemeClr val="accent1">
                  <a:alpha val="0"/>
                </a:schemeClr>
              </a:solidFill>
            </a:ln>
            <a:effectLst/>
          </c:spPr>
          <c:invertIfNegative val="0"/>
          <c:trendline>
            <c:spPr>
              <a:ln w="19050" cap="rnd">
                <a:solidFill>
                  <a:schemeClr val="accent3"/>
                </a:solidFill>
                <a:prstDash val="sysDot"/>
              </a:ln>
              <a:effectLst/>
            </c:spPr>
            <c:trendlineType val="linear"/>
            <c:dispRSqr val="0"/>
            <c:dispEq val="0"/>
          </c:trendline>
          <c:val>
            <c:numRef>
              <c:f>Sheet1!$AF$4:$AF$8</c:f>
              <c:numCache>
                <c:formatCode>General</c:formatCode>
                <c:ptCount val="5"/>
                <c:pt idx="0">
                  <c:v>47</c:v>
                </c:pt>
                <c:pt idx="1">
                  <c:v>47</c:v>
                </c:pt>
                <c:pt idx="2">
                  <c:v>47</c:v>
                </c:pt>
                <c:pt idx="3">
                  <c:v>47</c:v>
                </c:pt>
                <c:pt idx="4">
                  <c:v>47</c:v>
                </c:pt>
              </c:numCache>
            </c:numRef>
          </c:val>
          <c:extLst>
            <c:ext xmlns:c16="http://schemas.microsoft.com/office/drawing/2014/chart" uri="{C3380CC4-5D6E-409C-BE32-E72D297353CC}">
              <c16:uniqueId val="{00000003-0B06-4523-A574-78B8C0DEB043}"/>
            </c:ext>
          </c:extLst>
        </c:ser>
        <c:dLbls>
          <c:showLegendKey val="0"/>
          <c:showVal val="0"/>
          <c:showCatName val="0"/>
          <c:showSerName val="0"/>
          <c:showPercent val="0"/>
          <c:showBubbleSize val="0"/>
        </c:dLbls>
        <c:gapWidth val="219"/>
        <c:overlap val="-27"/>
        <c:axId val="2116256544"/>
        <c:axId val="2116257984"/>
      </c:barChart>
      <c:catAx>
        <c:axId val="2116256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257984"/>
        <c:crosses val="autoZero"/>
        <c:auto val="1"/>
        <c:lblAlgn val="ctr"/>
        <c:lblOffset val="100"/>
        <c:noMultiLvlLbl val="0"/>
      </c:catAx>
      <c:valAx>
        <c:axId val="2116257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256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Elevation (m)</c:v>
          </c:tx>
          <c:spPr>
            <a:ln w="28575" cap="rnd">
              <a:solidFill>
                <a:schemeClr val="accent1"/>
              </a:solidFill>
              <a:round/>
            </a:ln>
            <a:effectLst/>
          </c:spPr>
          <c:marker>
            <c:symbol val="none"/>
          </c:marker>
          <c:cat>
            <c:numRef>
              <c:f>Sheet2!$A$4:$A$15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Sheet2!$B$4:$B$15</c:f>
              <c:numCache>
                <c:formatCode>General</c:formatCode>
                <c:ptCount val="12"/>
                <c:pt idx="0">
                  <c:v>11.410227262395852</c:v>
                </c:pt>
                <c:pt idx="1">
                  <c:v>5.9417685009373056</c:v>
                </c:pt>
                <c:pt idx="2">
                  <c:v>4.2209428859867</c:v>
                </c:pt>
                <c:pt idx="3">
                  <c:v>5.4500010093524178</c:v>
                </c:pt>
                <c:pt idx="4">
                  <c:v>3.3324128319221913</c:v>
                </c:pt>
                <c:pt idx="5">
                  <c:v>9.7714369800899856</c:v>
                </c:pt>
                <c:pt idx="6">
                  <c:v>0.59778544807546474</c:v>
                </c:pt>
                <c:pt idx="7">
                  <c:v>5.1937880878969214</c:v>
                </c:pt>
                <c:pt idx="8">
                  <c:v>5.0194804106139514</c:v>
                </c:pt>
                <c:pt idx="9">
                  <c:v>8.0713516638920755</c:v>
                </c:pt>
                <c:pt idx="10">
                  <c:v>1.1347753543907739</c:v>
                </c:pt>
                <c:pt idx="11">
                  <c:v>9.1545939951753095</c:v>
                </c:pt>
              </c:numCache>
            </c:numRef>
          </c:val>
          <c:smooth val="0"/>
          <c:extLst>
            <c:ext xmlns:c16="http://schemas.microsoft.com/office/drawing/2014/chart" uri="{C3380CC4-5D6E-409C-BE32-E72D297353CC}">
              <c16:uniqueId val="{00000000-CFFB-4811-9DF8-38E873ECFD80}"/>
            </c:ext>
          </c:extLst>
        </c:ser>
        <c:ser>
          <c:idx val="1"/>
          <c:order val="1"/>
          <c:tx>
            <c:v>Actuator Distance (mm)</c:v>
          </c:tx>
          <c:spPr>
            <a:ln w="28575" cap="rnd">
              <a:solidFill>
                <a:schemeClr val="accent2"/>
              </a:solidFill>
              <a:round/>
            </a:ln>
            <a:effectLst/>
          </c:spPr>
          <c:marker>
            <c:symbol val="none"/>
          </c:marker>
          <c:cat>
            <c:numRef>
              <c:f>Sheet2!$A$4:$A$15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Sheet2!$D$4:$D$15</c:f>
              <c:numCache>
                <c:formatCode>General</c:formatCode>
                <c:ptCount val="12"/>
                <c:pt idx="0">
                  <c:v>4.0059333090897891</c:v>
                </c:pt>
                <c:pt idx="1">
                  <c:v>4.0059333090897891</c:v>
                </c:pt>
                <c:pt idx="2">
                  <c:v>4.3634527518587447</c:v>
                </c:pt>
                <c:pt idx="3">
                  <c:v>4.0933935506070886</c:v>
                </c:pt>
                <c:pt idx="4">
                  <c:v>4.6290614618710615</c:v>
                </c:pt>
                <c:pt idx="5">
                  <c:v>3.5374722182677822</c:v>
                </c:pt>
                <c:pt idx="6">
                  <c:v>7.112893595252145</c:v>
                </c:pt>
                <c:pt idx="7">
                  <c:v>4.1429681078308125</c:v>
                </c:pt>
                <c:pt idx="8">
                  <c:v>4.1784764203389111</c:v>
                </c:pt>
                <c:pt idx="9">
                  <c:v>3.7106165667181958</c:v>
                </c:pt>
                <c:pt idx="10">
                  <c:v>6.0597564957125618</c:v>
                </c:pt>
                <c:pt idx="11">
                  <c:v>3.5956124423762272</c:v>
                </c:pt>
              </c:numCache>
            </c:numRef>
          </c:val>
          <c:smooth val="0"/>
          <c:extLst>
            <c:ext xmlns:c16="http://schemas.microsoft.com/office/drawing/2014/chart" uri="{C3380CC4-5D6E-409C-BE32-E72D297353CC}">
              <c16:uniqueId val="{00000001-CFFB-4811-9DF8-38E873ECFD80}"/>
            </c:ext>
          </c:extLst>
        </c:ser>
        <c:dLbls>
          <c:showLegendKey val="0"/>
          <c:showVal val="0"/>
          <c:showCatName val="0"/>
          <c:showSerName val="0"/>
          <c:showPercent val="0"/>
          <c:showBubbleSize val="0"/>
        </c:dLbls>
        <c:smooth val="0"/>
        <c:axId val="286447664"/>
        <c:axId val="285575424"/>
      </c:lineChart>
      <c:catAx>
        <c:axId val="28644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575424"/>
        <c:crosses val="autoZero"/>
        <c:auto val="1"/>
        <c:lblAlgn val="ctr"/>
        <c:lblOffset val="100"/>
        <c:noMultiLvlLbl val="0"/>
      </c:catAx>
      <c:valAx>
        <c:axId val="285575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6447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9c8fa0ddc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9c8fa0ddc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Calibri"/>
                <a:cs typeface="Calibri"/>
              </a:rPr>
              <a:t>Objectives</a:t>
            </a:r>
          </a:p>
          <a:p>
            <a:pPr lvl="1"/>
            <a:r>
              <a:rPr lang="en-US">
                <a:latin typeface="Calibri"/>
                <a:ea typeface="Calibri"/>
                <a:cs typeface="Calibri"/>
              </a:rPr>
              <a:t>Lower than 300ms latency for any interaction</a:t>
            </a:r>
          </a:p>
          <a:p>
            <a:pPr lvl="1"/>
            <a:r>
              <a:rPr lang="en-US">
                <a:latin typeface="Calibri"/>
                <a:ea typeface="Calibri"/>
                <a:cs typeface="Calibri"/>
              </a:rPr>
              <a:t>Simple GUI not bogged down with too many unnecessary options</a:t>
            </a:r>
          </a:p>
          <a:p>
            <a:pPr lvl="1"/>
            <a:r>
              <a:rPr lang="en-US">
                <a:latin typeface="Calibri"/>
                <a:ea typeface="Calibri"/>
                <a:cs typeface="Calibri"/>
              </a:rPr>
              <a:t>Color Blind sensitive</a:t>
            </a:r>
          </a:p>
          <a:p>
            <a:pPr lvl="1"/>
            <a:r>
              <a:rPr lang="en-US">
                <a:latin typeface="Calibri"/>
                <a:ea typeface="Calibri"/>
                <a:cs typeface="Calibri"/>
              </a:rPr>
              <a:t>Alert the user after 2 hours of continued use</a:t>
            </a:r>
          </a:p>
          <a:p>
            <a:r>
              <a:rPr lang="en-US">
                <a:latin typeface="Calibri"/>
                <a:ea typeface="Calibri"/>
                <a:cs typeface="Calibri"/>
              </a:rPr>
              <a:t>The Journey</a:t>
            </a:r>
          </a:p>
          <a:p>
            <a:pPr lvl="1"/>
            <a:r>
              <a:rPr lang="en-US">
                <a:latin typeface="Calibri"/>
                <a:ea typeface="Calibri"/>
                <a:cs typeface="Calibri"/>
              </a:rPr>
              <a:t>Half way through the creation of the GUI I had to completely switch to a new GUI library because the original was causing the system to freeze. To solve this I switched to a different GUI library called </a:t>
            </a:r>
            <a:r>
              <a:rPr lang="en-US" err="1">
                <a:latin typeface="Calibri"/>
                <a:ea typeface="Calibri"/>
                <a:cs typeface="Calibri"/>
              </a:rPr>
              <a:t>pyqt</a:t>
            </a:r>
            <a:r>
              <a:rPr lang="en-US">
                <a:latin typeface="Calibri"/>
                <a:ea typeface="Calibri"/>
                <a:cs typeface="Calibri"/>
              </a:rPr>
              <a:t> and it allowed me to implement multi threading on the raspberry pi which fixed the issue with freezing.</a:t>
            </a:r>
          </a:p>
          <a:p>
            <a:pPr lvl="1"/>
            <a:r>
              <a:rPr lang="en-US">
                <a:latin typeface="Calibri"/>
                <a:ea typeface="Calibri"/>
                <a:cs typeface="Calibri"/>
              </a:rPr>
              <a:t>After the switch I was able to implement the systems together to allow for the user to enjoy the trail and fans to scale up and down according to their speed and still be able to interact with the GUI</a:t>
            </a:r>
          </a:p>
        </p:txBody>
      </p:sp>
    </p:spTree>
    <p:extLst>
      <p:ext uri="{BB962C8B-B14F-4D97-AF65-F5344CB8AC3E}">
        <p14:creationId xmlns:p14="http://schemas.microsoft.com/office/powerpoint/2010/main" val="93384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latin typeface="Calibri"/>
                <a:ea typeface="Calibri"/>
                <a:cs typeface="Calibri"/>
              </a:rPr>
              <a:t>The GUI</a:t>
            </a:r>
          </a:p>
          <a:p>
            <a:pPr lvl="1">
              <a:buFont typeface="Courier New"/>
              <a:buChar char="o"/>
            </a:pPr>
            <a:r>
              <a:rPr lang="en-US">
                <a:latin typeface="Calibri"/>
                <a:ea typeface="Calibri"/>
                <a:cs typeface="Calibri"/>
              </a:rPr>
              <a:t>The starting of the GUI begins with prompting the user to input their weight and the difficulty they would like to ride at through the touch screen menu.  This data is used later on for the work map calculation.</a:t>
            </a:r>
          </a:p>
          <a:p>
            <a:pPr lvl="1"/>
            <a:r>
              <a:rPr lang="en-US">
                <a:latin typeface="Calibri"/>
                <a:ea typeface="Calibri"/>
                <a:cs typeface="Calibri"/>
              </a:rPr>
              <a:t>The main menu allows the user to start, stop, pause, and un-pause the trail. </a:t>
            </a:r>
            <a:endParaRPr lang="en-US">
              <a:ea typeface="Calibri"/>
            </a:endParaRPr>
          </a:p>
          <a:p>
            <a:pPr lvl="1"/>
            <a:r>
              <a:rPr lang="en-US">
                <a:latin typeface="Calibri"/>
                <a:ea typeface="Calibri"/>
                <a:cs typeface="Calibri"/>
              </a:rPr>
              <a:t>The toggle fans button allows the User to turn on and off the immersion system in case the user finds the fans more of a nuisance. </a:t>
            </a:r>
            <a:endParaRPr lang="en-US">
              <a:ea typeface="Calibri"/>
            </a:endParaRPr>
          </a:p>
          <a:p>
            <a:pPr lvl="1"/>
            <a:r>
              <a:rPr lang="en-US">
                <a:latin typeface="Calibri"/>
                <a:ea typeface="Calibri"/>
                <a:cs typeface="Calibri"/>
              </a:rPr>
              <a:t>Lastly, the close UI button forces the program to shut down. </a:t>
            </a:r>
            <a:endParaRPr lang="en-US">
              <a:ea typeface="Calibri"/>
            </a:endParaRPr>
          </a:p>
          <a:p>
            <a:pPr lvl="1"/>
            <a:r>
              <a:rPr lang="en-US">
                <a:latin typeface="Calibri"/>
                <a:ea typeface="Calibri"/>
                <a:cs typeface="Calibri"/>
              </a:rPr>
              <a:t>A pop up reminder shows whenever the user has been riding for longer than 2 hours to ensure the user does not cause damage to their muscles.</a:t>
            </a:r>
            <a:endParaRPr lang="en-US">
              <a:ea typeface="Calibri"/>
            </a:endParaRPr>
          </a:p>
        </p:txBody>
      </p:sp>
    </p:spTree>
    <p:extLst>
      <p:ext uri="{BB962C8B-B14F-4D97-AF65-F5344CB8AC3E}">
        <p14:creationId xmlns:p14="http://schemas.microsoft.com/office/powerpoint/2010/main" val="112820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30200" indent="-171450"/>
            <a:r>
              <a:rPr lang="en-US">
                <a:latin typeface="Calibri"/>
                <a:ea typeface="Calibri"/>
                <a:cs typeface="Calibri"/>
              </a:rPr>
              <a:t>Results of Testing</a:t>
            </a:r>
          </a:p>
          <a:p>
            <a:pPr lvl="1"/>
            <a:r>
              <a:rPr lang="en-US">
                <a:latin typeface="Calibri"/>
                <a:ea typeface="Calibri"/>
                <a:cs typeface="Calibri"/>
              </a:rPr>
              <a:t>Only one function of the GUI failed to meet the constraint of being under 300ms. To avoid user frustration I added a loading screen that shows the user that their input has been acknowledged and is currently being handled. This was to avoid the user getting frustrated and overloading the system with multiple inputs.</a:t>
            </a:r>
          </a:p>
        </p:txBody>
      </p:sp>
    </p:spTree>
    <p:extLst>
      <p:ext uri="{BB962C8B-B14F-4D97-AF65-F5344CB8AC3E}">
        <p14:creationId xmlns:p14="http://schemas.microsoft.com/office/powerpoint/2010/main" val="238905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latin typeface="Calibri"/>
                <a:cs typeface="Calibri"/>
              </a:rPr>
              <a:t>Introduce the problem </a:t>
            </a:r>
          </a:p>
          <a:p>
            <a:pPr marL="571500" lvl="1" indent="-285750">
              <a:buFont typeface="Courier New"/>
              <a:buChar char="o"/>
            </a:pPr>
            <a:r>
              <a:rPr lang="en-US">
                <a:latin typeface="Calibri"/>
                <a:cs typeface="Calibri"/>
              </a:rPr>
              <a:t>problem</a:t>
            </a:r>
            <a:br>
              <a:rPr lang="en-US">
                <a:latin typeface="Calibri"/>
                <a:cs typeface="Calibri"/>
              </a:rPr>
            </a:br>
            <a:r>
              <a:rPr lang="en-US">
                <a:latin typeface="Calibri"/>
                <a:cs typeface="Calibri"/>
              </a:rPr>
              <a:t> </a:t>
            </a:r>
          </a:p>
          <a:p>
            <a:pPr marL="285750" indent="-285750">
              <a:buChar char="•"/>
            </a:pPr>
            <a:r>
              <a:rPr lang="en-US">
                <a:latin typeface="Calibri"/>
                <a:cs typeface="Calibri"/>
              </a:rPr>
              <a:t>Objectives</a:t>
            </a:r>
          </a:p>
          <a:p>
            <a:pPr indent="-342900">
              <a:lnSpc>
                <a:spcPct val="90000"/>
              </a:lnSpc>
              <a:spcBef>
                <a:spcPts val="800"/>
              </a:spcBef>
            </a:pPr>
            <a:r>
              <a:rPr lang="en-US"/>
              <a:t>Record trail data </a:t>
            </a:r>
          </a:p>
          <a:p>
            <a:pPr indent="-342900">
              <a:lnSpc>
                <a:spcPct val="90000"/>
              </a:lnSpc>
              <a:spcBef>
                <a:spcPts val="800"/>
              </a:spcBef>
            </a:pPr>
            <a:r>
              <a:rPr lang="en-US"/>
              <a:t>Create Work Map</a:t>
            </a:r>
          </a:p>
          <a:p>
            <a:pPr indent="-342900">
              <a:lnSpc>
                <a:spcPct val="90000"/>
              </a:lnSpc>
              <a:spcBef>
                <a:spcPts val="800"/>
              </a:spcBef>
            </a:pPr>
            <a:r>
              <a:rPr lang="en-US"/>
              <a:t>Calculate Resistance </a:t>
            </a:r>
          </a:p>
          <a:p>
            <a:pPr indent="-342900">
              <a:lnSpc>
                <a:spcPct val="90000"/>
              </a:lnSpc>
              <a:spcBef>
                <a:spcPts val="800"/>
              </a:spcBef>
            </a:pPr>
            <a:r>
              <a:rPr lang="en-US"/>
              <a:t>Iterate through Work Map</a:t>
            </a:r>
          </a:p>
          <a:p>
            <a:pPr indent="-342900">
              <a:lnSpc>
                <a:spcPct val="90000"/>
              </a:lnSpc>
              <a:spcBef>
                <a:spcPts val="800"/>
              </a:spcBef>
            </a:pPr>
            <a:r>
              <a:rPr lang="en-US"/>
              <a:t>Allow user interaction and control</a:t>
            </a:r>
          </a:p>
          <a:p>
            <a:pPr indent="-342900">
              <a:lnSpc>
                <a:spcPct val="90000"/>
              </a:lnSpc>
              <a:spcBef>
                <a:spcPts val="800"/>
              </a:spcBef>
            </a:pPr>
            <a:r>
              <a:rPr lang="en-US"/>
              <a:t>Audio playback</a:t>
            </a:r>
          </a:p>
          <a:p>
            <a:pPr indent="-342900">
              <a:lnSpc>
                <a:spcPct val="90000"/>
              </a:lnSpc>
              <a:spcBef>
                <a:spcPts val="800"/>
              </a:spcBef>
            </a:pPr>
            <a:r>
              <a:rPr lang="en-US"/>
              <a:t>Visual playback</a:t>
            </a:r>
          </a:p>
          <a:p>
            <a:pPr indent="-342900">
              <a:lnSpc>
                <a:spcPct val="90000"/>
              </a:lnSpc>
              <a:spcBef>
                <a:spcPts val="800"/>
              </a:spcBef>
            </a:pPr>
            <a:r>
              <a:rPr lang="en-US"/>
              <a:t>Wind recreation</a:t>
            </a:r>
          </a:p>
        </p:txBody>
      </p:sp>
    </p:spTree>
    <p:extLst>
      <p:ext uri="{BB962C8B-B14F-4D97-AF65-F5344CB8AC3E}">
        <p14:creationId xmlns:p14="http://schemas.microsoft.com/office/powerpoint/2010/main" val="1144084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The potential Energy graph is here to help visualize</a:t>
            </a:r>
          </a:p>
          <a:p>
            <a:pPr>
              <a:buNone/>
            </a:pPr>
            <a:r>
              <a:rPr lang="en-US">
                <a:latin typeface="Calibri"/>
                <a:ea typeface="Calibri"/>
                <a:cs typeface="Calibri"/>
              </a:rPr>
              <a:t>The potential energy graph is essentially the trail being ridden</a:t>
            </a:r>
          </a:p>
          <a:p>
            <a:pPr>
              <a:buNone/>
            </a:pPr>
            <a:r>
              <a:rPr lang="en-US">
                <a:latin typeface="Calibri"/>
                <a:ea typeface="Calibri"/>
                <a:cs typeface="Calibri"/>
              </a:rPr>
              <a:t>The work map is the potential energy graph summed together without the down hills</a:t>
            </a:r>
          </a:p>
        </p:txBody>
      </p:sp>
    </p:spTree>
    <p:extLst>
      <p:ext uri="{BB962C8B-B14F-4D97-AF65-F5344CB8AC3E}">
        <p14:creationId xmlns:p14="http://schemas.microsoft.com/office/powerpoint/2010/main" val="427985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Camera – iPhone 14 recording at 60FPS</a:t>
            </a:r>
          </a:p>
          <a:p>
            <a:r>
              <a:rPr lang="en-US"/>
              <a:t>Frame rate – 240FPS</a:t>
            </a:r>
          </a:p>
          <a:p>
            <a:r>
              <a:rPr lang="en-US"/>
              <a:t>Resolution – 480p</a:t>
            </a:r>
          </a:p>
          <a:p>
            <a:r>
              <a:rPr lang="en-US"/>
              <a:t>Interpolation – </a:t>
            </a:r>
            <a:r>
              <a:rPr lang="en-US" err="1"/>
              <a:t>FlowFrames</a:t>
            </a:r>
            <a:r>
              <a:rPr lang="en-US"/>
              <a:t> to interpolate videos recorded at 60FPS up to 240FPS</a:t>
            </a:r>
          </a:p>
          <a:p>
            <a:endParaRPr lang="en-US"/>
          </a:p>
        </p:txBody>
      </p:sp>
    </p:spTree>
    <p:extLst>
      <p:ext uri="{BB962C8B-B14F-4D97-AF65-F5344CB8AC3E}">
        <p14:creationId xmlns:p14="http://schemas.microsoft.com/office/powerpoint/2010/main" val="6950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After testing, to confirm the constraints set earlier were valid, we found that:</a:t>
            </a:r>
          </a:p>
          <a:p>
            <a:r>
              <a:rPr lang="en-US"/>
              <a:t>each frame does play back ensuring smoothness even at smooth speeds</a:t>
            </a:r>
          </a:p>
        </p:txBody>
      </p:sp>
    </p:spTree>
    <p:extLst>
      <p:ext uri="{BB962C8B-B14F-4D97-AF65-F5344CB8AC3E}">
        <p14:creationId xmlns:p14="http://schemas.microsoft.com/office/powerpoint/2010/main" val="346605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Microphone – Cardioid Polar Pattern 180 degrees</a:t>
            </a:r>
          </a:p>
          <a:p>
            <a:r>
              <a:rPr lang="en-US"/>
              <a:t>Decibel Limit – 80 dB at 1 meter</a:t>
            </a:r>
          </a:p>
          <a:p>
            <a:r>
              <a:rPr lang="en-US"/>
              <a:t>Speakers – Had to specify maximum audio output</a:t>
            </a:r>
          </a:p>
          <a:p>
            <a:r>
              <a:rPr lang="en-US"/>
              <a:t>Syncing/Looping Audio – Python code with work divisions and playback </a:t>
            </a:r>
          </a:p>
          <a:p>
            <a:r>
              <a:rPr lang="en-US"/>
              <a:t>Microphone used: Blue Snowball</a:t>
            </a:r>
          </a:p>
          <a:p>
            <a:r>
              <a:rPr lang="en-US"/>
              <a:t>Speakers Used: Logitech Z207</a:t>
            </a:r>
          </a:p>
          <a:p>
            <a:r>
              <a:rPr lang="en-US"/>
              <a:t>To solve the problem of pitching and stretching audio files, Team 5 decided to loop different sections of audio until the user has progressed past that section.</a:t>
            </a:r>
          </a:p>
          <a:p>
            <a:r>
              <a:rPr lang="en-US"/>
              <a:t>The Python code gets uploaded to the cloud and then is processed on another computer to divide the audio files.</a:t>
            </a:r>
          </a:p>
          <a:p>
            <a:r>
              <a:rPr lang="en-US"/>
              <a:t>In order to sync the audio with the user biking, the python accepts work values and plays back different audio sections in accordance to the progression of the trail.</a:t>
            </a:r>
          </a:p>
          <a:p>
            <a:endParaRPr lang="en-US"/>
          </a:p>
        </p:txBody>
      </p:sp>
    </p:spTree>
    <p:extLst>
      <p:ext uri="{BB962C8B-B14F-4D97-AF65-F5344CB8AC3E}">
        <p14:creationId xmlns:p14="http://schemas.microsoft.com/office/powerpoint/2010/main" val="2634456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a:p>
            <a:r>
              <a:rPr lang="en-US"/>
              <a:t>Work values spanned 610 to 5700 Joules. </a:t>
            </a:r>
          </a:p>
          <a:p>
            <a:r>
              <a:rPr lang="en-US"/>
              <a:t>These work values were divided and corresponded to the different sectionalized 30 second audio files.</a:t>
            </a:r>
          </a:p>
          <a:p>
            <a:r>
              <a:rPr lang="en-US"/>
              <a:t>Ableton Live was used to filter out any frequencies that may be unwanted in the recording 80 Hz and 7 kHz.</a:t>
            </a:r>
          </a:p>
          <a:p>
            <a:r>
              <a:rPr lang="en-US"/>
              <a:t>Root Mean Square was 0.254 dB so very little difference in audio quality.</a:t>
            </a:r>
          </a:p>
          <a:p>
            <a:r>
              <a:rPr lang="en-US"/>
              <a:t>Speakers were turned all the way up and multiple audio files from the trail were put through the Raspberry Pi and the max volume we got was around 78.2 dB</a:t>
            </a:r>
          </a:p>
          <a:p>
            <a:r>
              <a:rPr lang="en-US"/>
              <a:t>Mention AI audio software that can remove voices and reduce bike sounds.</a:t>
            </a:r>
          </a:p>
          <a:p>
            <a:endParaRPr lang="en-US"/>
          </a:p>
          <a:p>
            <a:endParaRPr lang="en-US"/>
          </a:p>
        </p:txBody>
      </p:sp>
    </p:spTree>
    <p:extLst>
      <p:ext uri="{BB962C8B-B14F-4D97-AF65-F5344CB8AC3E}">
        <p14:creationId xmlns:p14="http://schemas.microsoft.com/office/powerpoint/2010/main" val="1276633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This is how a </a:t>
            </a:r>
            <a:r>
              <a:rPr lang="en-US" err="1">
                <a:latin typeface="Calibri"/>
                <a:ea typeface="Calibri"/>
                <a:cs typeface="Calibri"/>
              </a:rPr>
              <a:t>workmap</a:t>
            </a:r>
            <a:r>
              <a:rPr lang="en-US">
                <a:latin typeface="Calibri"/>
                <a:ea typeface="Calibri"/>
                <a:cs typeface="Calibri"/>
              </a:rPr>
              <a:t> is created</a:t>
            </a:r>
          </a:p>
          <a:p>
            <a:pPr>
              <a:buNone/>
            </a:pPr>
            <a:r>
              <a:rPr lang="en-US">
                <a:latin typeface="Calibri"/>
                <a:ea typeface="Calibri"/>
                <a:cs typeface="Calibri"/>
              </a:rPr>
              <a:t>Mention that a rotation of the wheel is what tells the other sensors to take a measurement</a:t>
            </a:r>
          </a:p>
          <a:p>
            <a:pPr>
              <a:buNone/>
            </a:pPr>
            <a:r>
              <a:rPr lang="en-US">
                <a:latin typeface="Calibri"/>
                <a:ea typeface="Calibri"/>
                <a:cs typeface="Calibri"/>
              </a:rPr>
              <a:t>The circumference of the wheel is what gives us distance to be used</a:t>
            </a:r>
          </a:p>
        </p:txBody>
      </p:sp>
    </p:spTree>
    <p:extLst>
      <p:ext uri="{BB962C8B-B14F-4D97-AF65-F5344CB8AC3E}">
        <p14:creationId xmlns:p14="http://schemas.microsoft.com/office/powerpoint/2010/main" val="84261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Mention that during our test our worst distance off was 0.00126 which was just a singular tire rotation</a:t>
            </a:r>
          </a:p>
          <a:p>
            <a:pPr>
              <a:buNone/>
            </a:pPr>
            <a:r>
              <a:rPr lang="en-US">
                <a:latin typeface="Calibri"/>
                <a:ea typeface="Calibri"/>
                <a:cs typeface="Calibri"/>
              </a:rPr>
              <a:t>Our worst distance off for elevation was 3 feet </a:t>
            </a:r>
          </a:p>
        </p:txBody>
      </p:sp>
    </p:spTree>
    <p:extLst>
      <p:ext uri="{BB962C8B-B14F-4D97-AF65-F5344CB8AC3E}">
        <p14:creationId xmlns:p14="http://schemas.microsoft.com/office/powerpoint/2010/main" val="1758758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12"/>
          <p:cNvSpPr>
            <a:spLocks noGrp="1"/>
          </p:cNvSpPr>
          <p:nvPr>
            <p:ph type="pic" idx="2"/>
          </p:nvPr>
        </p:nvSpPr>
        <p:spPr>
          <a:xfrm>
            <a:off x="3887391" y="740569"/>
            <a:ext cx="4629300" cy="3655200"/>
          </a:xfrm>
          <a:prstGeom prst="rect">
            <a:avLst/>
          </a:prstGeom>
          <a:noFill/>
          <a:ln>
            <a:noFill/>
          </a:ln>
        </p:spPr>
      </p:sp>
      <p:sp>
        <p:nvSpPr>
          <p:cNvPr id="39" name="Google Shape;39;p1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 name="Google Shape;11;p3"/>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T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 name="Google Shape;17;p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8" name="Google Shape;18;p5"/>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T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7"/>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9"/>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0" name="Google Shape;30;p9"/>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2" name="Google Shape;32;p9"/>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PT Sans"/>
                <a:ea typeface="PT Sans"/>
                <a:cs typeface="PT Sans"/>
                <a:sym typeface="PT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T Sans"/>
                <a:ea typeface="PT Sans"/>
                <a:cs typeface="PT Sans"/>
                <a:sym typeface="PT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T Sans"/>
                <a:ea typeface="PT Sans"/>
                <a:cs typeface="PT Sans"/>
                <a:sym typeface="PT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T Sans"/>
                <a:ea typeface="PT Sans"/>
                <a:cs typeface="PT Sans"/>
                <a:sym typeface="PT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T Sans"/>
              <a:buNone/>
              <a:defRPr sz="3300" b="1" i="0" u="none" strike="noStrike" cap="none">
                <a:solidFill>
                  <a:schemeClr val="dk1"/>
                </a:solidFill>
                <a:latin typeface="PT Sans"/>
                <a:ea typeface="PT Sans"/>
                <a:cs typeface="PT Sans"/>
                <a:sym typeface="PT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video" Target="https://www.youtube.com/embed/LAPSdsN-WzQ?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video" Target="https://www.youtube.com/embed/0spRPyzmJK8?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3"/>
          <p:cNvSpPr txBox="1">
            <a:spLocks noGrp="1"/>
          </p:cNvSpPr>
          <p:nvPr>
            <p:ph type="ctrTitle"/>
          </p:nvPr>
        </p:nvSpPr>
        <p:spPr>
          <a:xfrm>
            <a:off x="1143000" y="245239"/>
            <a:ext cx="6858000" cy="733200"/>
          </a:xfrm>
          <a:prstGeom prst="rect">
            <a:avLst/>
          </a:prstGeom>
        </p:spPr>
        <p:txBody>
          <a:bodyPr spcFirstLastPara="1" wrap="square" lIns="68575" tIns="34275" rIns="68575" bIns="34275" anchor="b" anchorCtr="0">
            <a:noAutofit/>
          </a:bodyPr>
          <a:lstStyle/>
          <a:p>
            <a:pPr marL="0" lvl="0" indent="0" rtl="0">
              <a:spcBef>
                <a:spcPts val="0"/>
              </a:spcBef>
              <a:spcAft>
                <a:spcPts val="0"/>
              </a:spcAft>
              <a:buSzPts val="990"/>
              <a:buNone/>
            </a:pPr>
            <a:r>
              <a:rPr lang="en-US" sz="2600"/>
              <a:t>The Ride Replay Kit</a:t>
            </a:r>
          </a:p>
        </p:txBody>
      </p:sp>
      <p:sp>
        <p:nvSpPr>
          <p:cNvPr id="45" name="Google Shape;45;p13"/>
          <p:cNvSpPr txBox="1">
            <a:spLocks noGrp="1"/>
          </p:cNvSpPr>
          <p:nvPr>
            <p:ph type="subTitle" idx="1"/>
          </p:nvPr>
        </p:nvSpPr>
        <p:spPr>
          <a:xfrm>
            <a:off x="1143000" y="1072177"/>
            <a:ext cx="6858000" cy="1241700"/>
          </a:xfrm>
          <a:prstGeom prst="rect">
            <a:avLst/>
          </a:prstGeom>
        </p:spPr>
        <p:txBody>
          <a:bodyPr spcFirstLastPara="1" wrap="square" lIns="68575" tIns="34275" rIns="68575" bIns="34275" anchor="t" anchorCtr="0">
            <a:normAutofit/>
          </a:bodyPr>
          <a:lstStyle/>
          <a:p>
            <a:pPr marL="0" indent="0"/>
            <a:r>
              <a:rPr lang="en-US" i="1"/>
              <a:t>Team Members: Jesse Brewster, Ben </a:t>
            </a:r>
            <a:r>
              <a:rPr lang="en-US" i="1" err="1"/>
              <a:t>Ebel</a:t>
            </a:r>
            <a:r>
              <a:rPr lang="en-US" i="1"/>
              <a:t>, Jayden Marcom, Caleb </a:t>
            </a:r>
            <a:r>
              <a:rPr lang="en-US" i="1" err="1"/>
              <a:t>Rozenboom</a:t>
            </a:r>
            <a:r>
              <a:rPr lang="en-US" i="1"/>
              <a:t>, Caleb Turney, Utsav Singha</a:t>
            </a:r>
          </a:p>
          <a:p>
            <a:pPr marL="0" lvl="0" indent="0" algn="ctr" rtl="0">
              <a:spcBef>
                <a:spcPts val="800"/>
              </a:spcBef>
              <a:spcAft>
                <a:spcPts val="0"/>
              </a:spcAft>
              <a:buNone/>
            </a:pPr>
            <a:r>
              <a:rPr lang="en-US" i="1"/>
              <a:t>Faculty Advisor: Mr. Jesse Roberts</a:t>
            </a:r>
          </a:p>
        </p:txBody>
      </p:sp>
      <p:pic>
        <p:nvPicPr>
          <p:cNvPr id="3" name="Picture 2" descr="A group of men standing next to a bicycle&#10;&#10;Description automatically generated">
            <a:extLst>
              <a:ext uri="{FF2B5EF4-FFF2-40B4-BE49-F238E27FC236}">
                <a16:creationId xmlns:a16="http://schemas.microsoft.com/office/drawing/2014/main" id="{66906F3F-7A52-9261-8C7A-7827090F60BF}"/>
              </a:ext>
            </a:extLst>
          </p:cNvPr>
          <p:cNvPicPr>
            <a:picLocks noChangeAspect="1"/>
          </p:cNvPicPr>
          <p:nvPr/>
        </p:nvPicPr>
        <p:blipFill>
          <a:blip r:embed="rId3"/>
          <a:stretch>
            <a:fillRect/>
          </a:stretch>
        </p:blipFill>
        <p:spPr>
          <a:xfrm>
            <a:off x="2481262" y="2116555"/>
            <a:ext cx="4181475" cy="2686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4D4D-CB82-5FF2-1B3B-31D6446DE2D0}"/>
              </a:ext>
            </a:extLst>
          </p:cNvPr>
          <p:cNvSpPr>
            <a:spLocks noGrp="1"/>
          </p:cNvSpPr>
          <p:nvPr>
            <p:ph type="title"/>
          </p:nvPr>
        </p:nvSpPr>
        <p:spPr/>
        <p:txBody>
          <a:bodyPr/>
          <a:lstStyle/>
          <a:p>
            <a:r>
              <a:rPr lang="en-US"/>
              <a:t>Immersion Subsystem</a:t>
            </a:r>
          </a:p>
        </p:txBody>
      </p:sp>
      <p:sp>
        <p:nvSpPr>
          <p:cNvPr id="3" name="Text Placeholder 2">
            <a:extLst>
              <a:ext uri="{FF2B5EF4-FFF2-40B4-BE49-F238E27FC236}">
                <a16:creationId xmlns:a16="http://schemas.microsoft.com/office/drawing/2014/main" id="{60376777-8207-9877-7B2D-B45984C40C5C}"/>
              </a:ext>
            </a:extLst>
          </p:cNvPr>
          <p:cNvSpPr>
            <a:spLocks noGrp="1"/>
          </p:cNvSpPr>
          <p:nvPr>
            <p:ph type="body" idx="1"/>
          </p:nvPr>
        </p:nvSpPr>
        <p:spPr>
          <a:xfrm>
            <a:off x="628650" y="1369219"/>
            <a:ext cx="4139293" cy="3263400"/>
          </a:xfrm>
        </p:spPr>
        <p:txBody>
          <a:bodyPr/>
          <a:lstStyle/>
          <a:p>
            <a:pPr marL="139700" indent="0">
              <a:buNone/>
            </a:pPr>
            <a:r>
              <a:rPr lang="en-US" sz="2400">
                <a:latin typeface="PT Sans" panose="020B0503020203020204" pitchFamily="34" charset="0"/>
              </a:rPr>
              <a:t>Components</a:t>
            </a:r>
            <a:endParaRPr lang="en-US" sz="2000">
              <a:latin typeface="PT Sans" panose="020B0503020203020204" pitchFamily="34" charset="0"/>
            </a:endParaRPr>
          </a:p>
          <a:p>
            <a:pPr marL="171450" indent="-171450">
              <a:buChar char="•"/>
            </a:pPr>
            <a:r>
              <a:rPr lang="en-US" sz="2000">
                <a:latin typeface="PT Sans" panose="020B0503020203020204" pitchFamily="34" charset="0"/>
              </a:rPr>
              <a:t>12V DC Brushless Fan</a:t>
            </a:r>
          </a:p>
          <a:p>
            <a:pPr marL="171450" indent="-171450">
              <a:buChar char="•"/>
            </a:pPr>
            <a:r>
              <a:rPr lang="en-US" sz="2000">
                <a:latin typeface="PT Sans" panose="020B0503020203020204" pitchFamily="34" charset="0"/>
              </a:rPr>
              <a:t>12V 5A 60W DC Power Supply</a:t>
            </a:r>
          </a:p>
          <a:p>
            <a:pPr marL="171450" indent="-171450">
              <a:buChar char="•"/>
            </a:pPr>
            <a:r>
              <a:rPr lang="en-US" sz="2000">
                <a:latin typeface="PT Sans" panose="020B0503020203020204" pitchFamily="34" charset="0"/>
              </a:rPr>
              <a:t>Arduino </a:t>
            </a:r>
            <a:r>
              <a:rPr lang="en-US" sz="2000" err="1">
                <a:latin typeface="PT Sans" panose="020B0503020203020204" pitchFamily="34" charset="0"/>
              </a:rPr>
              <a:t>ATMega</a:t>
            </a:r>
            <a:r>
              <a:rPr lang="en-US" sz="2000">
                <a:latin typeface="PT Sans" panose="020B0503020203020204" pitchFamily="34" charset="0"/>
              </a:rPr>
              <a:t> 2560</a:t>
            </a:r>
          </a:p>
          <a:p>
            <a:endParaRPr lang="en-US"/>
          </a:p>
        </p:txBody>
      </p:sp>
      <p:pic>
        <p:nvPicPr>
          <p:cNvPr id="4" name="Picture 3" descr="A black and white fan with wires&#10;&#10;Description automatically generated">
            <a:extLst>
              <a:ext uri="{FF2B5EF4-FFF2-40B4-BE49-F238E27FC236}">
                <a16:creationId xmlns:a16="http://schemas.microsoft.com/office/drawing/2014/main" id="{CD69B3FD-D1E0-E643-2637-E3B2A2A7822D}"/>
              </a:ext>
            </a:extLst>
          </p:cNvPr>
          <p:cNvPicPr>
            <a:picLocks noChangeAspect="1"/>
          </p:cNvPicPr>
          <p:nvPr/>
        </p:nvPicPr>
        <p:blipFill>
          <a:blip r:embed="rId2"/>
          <a:stretch>
            <a:fillRect/>
          </a:stretch>
        </p:blipFill>
        <p:spPr>
          <a:xfrm>
            <a:off x="5153664" y="1396301"/>
            <a:ext cx="3810369" cy="3209235"/>
          </a:xfrm>
          <a:prstGeom prst="rect">
            <a:avLst/>
          </a:prstGeom>
        </p:spPr>
      </p:pic>
    </p:spTree>
    <p:extLst>
      <p:ext uri="{BB962C8B-B14F-4D97-AF65-F5344CB8AC3E}">
        <p14:creationId xmlns:p14="http://schemas.microsoft.com/office/powerpoint/2010/main" val="25158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2A321-5B3C-F718-A0DA-8843BF342330}"/>
              </a:ext>
            </a:extLst>
          </p:cNvPr>
          <p:cNvSpPr>
            <a:spLocks noGrp="1"/>
          </p:cNvSpPr>
          <p:nvPr>
            <p:ph type="title"/>
          </p:nvPr>
        </p:nvSpPr>
        <p:spPr>
          <a:xfrm>
            <a:off x="627509" y="542923"/>
            <a:ext cx="4501582" cy="1121569"/>
          </a:xfrm>
        </p:spPr>
        <p:txBody>
          <a:bodyPr>
            <a:normAutofit/>
          </a:bodyPr>
          <a:lstStyle/>
          <a:p>
            <a:r>
              <a:rPr lang="en-US" sz="3000"/>
              <a:t>Immersion Subsystem Considerations</a:t>
            </a:r>
          </a:p>
        </p:txBody>
      </p:sp>
      <p:sp>
        <p:nvSpPr>
          <p:cNvPr id="3" name="Text Placeholder 2">
            <a:extLst>
              <a:ext uri="{FF2B5EF4-FFF2-40B4-BE49-F238E27FC236}">
                <a16:creationId xmlns:a16="http://schemas.microsoft.com/office/drawing/2014/main" id="{033C33B7-1B1D-D8AF-D221-4CD479CDC127}"/>
              </a:ext>
            </a:extLst>
          </p:cNvPr>
          <p:cNvSpPr>
            <a:spLocks noGrp="1"/>
          </p:cNvSpPr>
          <p:nvPr>
            <p:ph type="body" idx="1"/>
          </p:nvPr>
        </p:nvSpPr>
        <p:spPr>
          <a:xfrm>
            <a:off x="627510" y="1803800"/>
            <a:ext cx="4501582" cy="2796775"/>
          </a:xfrm>
        </p:spPr>
        <p:txBody>
          <a:bodyPr>
            <a:normAutofit/>
          </a:bodyPr>
          <a:lstStyle/>
          <a:p>
            <a:r>
              <a:rPr lang="en-US" sz="1500"/>
              <a:t>Have a Cubic Feet Per Minute (CFM) sufficient to reach the user</a:t>
            </a:r>
          </a:p>
          <a:p>
            <a:r>
              <a:rPr lang="en-US" sz="1500"/>
              <a:t>Be PWM controllable so that the speed can be manipulated and controlled by input from bike.</a:t>
            </a:r>
          </a:p>
          <a:p>
            <a:r>
              <a:rPr lang="en-US" sz="1500"/>
              <a:t>Have an off button implemented into the GUI to disable functionality.</a:t>
            </a:r>
          </a:p>
          <a:p>
            <a:r>
              <a:rPr lang="en-US" sz="1500"/>
              <a:t>Mapped to bike speed to give an accurate feeling of wind speed.</a:t>
            </a:r>
          </a:p>
          <a:p>
            <a:r>
              <a:rPr lang="en-US" sz="1500"/>
              <a:t>Have an output noise level under 65 dB.</a:t>
            </a:r>
          </a:p>
        </p:txBody>
      </p:sp>
      <p:pic>
        <p:nvPicPr>
          <p:cNvPr id="4" name="Picture 3" descr="A white rectangular object with a key attached to a metal surface&#10;&#10;Description automatically generated">
            <a:extLst>
              <a:ext uri="{FF2B5EF4-FFF2-40B4-BE49-F238E27FC236}">
                <a16:creationId xmlns:a16="http://schemas.microsoft.com/office/drawing/2014/main" id="{BC73D0AC-9F9C-78B8-3C94-E2DCA2FE3317}"/>
              </a:ext>
            </a:extLst>
          </p:cNvPr>
          <p:cNvPicPr>
            <a:picLocks noChangeAspect="1"/>
          </p:cNvPicPr>
          <p:nvPr/>
        </p:nvPicPr>
        <p:blipFill rotWithShape="1">
          <a:blip r:embed="rId2"/>
          <a:srcRect l="2934" r="2" b="2"/>
          <a:stretch/>
        </p:blipFill>
        <p:spPr>
          <a:xfrm>
            <a:off x="5399580" y="10"/>
            <a:ext cx="3744420" cy="5143490"/>
          </a:xfrm>
          <a:prstGeom prst="rect">
            <a:avLst/>
          </a:prstGeom>
          <a:effectLst/>
        </p:spPr>
      </p:pic>
    </p:spTree>
    <p:extLst>
      <p:ext uri="{BB962C8B-B14F-4D97-AF65-F5344CB8AC3E}">
        <p14:creationId xmlns:p14="http://schemas.microsoft.com/office/powerpoint/2010/main" val="224134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Work Subsystem</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p:txBody>
          <a:bodyPr/>
          <a:lstStyle/>
          <a:p>
            <a:pPr marL="482600" indent="-342900"/>
            <a:r>
              <a:rPr lang="en-US" b="1"/>
              <a:t>Creation of a Work Map</a:t>
            </a:r>
          </a:p>
          <a:p>
            <a:pPr marL="939800" lvl="1" indent="-342900">
              <a:buFont typeface="Courier New,monospace"/>
              <a:buChar char="o"/>
            </a:pPr>
            <a:r>
              <a:rPr lang="en-US">
                <a:latin typeface="Arial"/>
                <a:cs typeface="Arial"/>
              </a:rPr>
              <a:t>Rotation of Wheel</a:t>
            </a:r>
          </a:p>
          <a:p>
            <a:pPr marL="939800" lvl="1" indent="-342900">
              <a:buFont typeface="Courier New,monospace"/>
              <a:buChar char="o"/>
            </a:pPr>
            <a:r>
              <a:rPr lang="en-US">
                <a:latin typeface="Arial"/>
                <a:cs typeface="Arial"/>
              </a:rPr>
              <a:t>Circumference</a:t>
            </a:r>
          </a:p>
          <a:p>
            <a:pPr marL="939800" lvl="1" indent="-342900">
              <a:buFont typeface="Courier New,monospace"/>
              <a:buChar char="o"/>
            </a:pPr>
            <a:r>
              <a:rPr lang="en-US">
                <a:latin typeface="Arial"/>
                <a:cs typeface="Arial"/>
              </a:rPr>
              <a:t>Elevation</a:t>
            </a:r>
            <a:endParaRPr lang="en-US"/>
          </a:p>
          <a:p>
            <a:pPr marL="482600" indent="-342900"/>
            <a:r>
              <a:rPr lang="en-US" b="1"/>
              <a:t>Using this Work Map</a:t>
            </a:r>
          </a:p>
          <a:p>
            <a:pPr marL="939800" lvl="1" indent="-342900">
              <a:buFont typeface="Courier New"/>
              <a:buChar char="o"/>
            </a:pPr>
            <a:r>
              <a:rPr lang="en-US"/>
              <a:t>Drives Resistance</a:t>
            </a:r>
          </a:p>
          <a:p>
            <a:pPr marL="939800" lvl="1" indent="-342900">
              <a:buFont typeface="Courier New"/>
              <a:buChar char="o"/>
            </a:pPr>
            <a:r>
              <a:rPr lang="en-US"/>
              <a:t>Drives Audio / Video</a:t>
            </a:r>
          </a:p>
          <a:p>
            <a:pPr marL="939800" lvl="1" indent="-342900">
              <a:buFont typeface="Courier New"/>
              <a:buChar char="o"/>
            </a:pPr>
            <a:endParaRPr lang="en-US" b="1"/>
          </a:p>
          <a:p>
            <a:pPr marL="939800" lvl="1" indent="-342900">
              <a:buFont typeface="Courier New"/>
              <a:buChar char="o"/>
            </a:pPr>
            <a:endParaRPr lang="en-US" b="1"/>
          </a:p>
          <a:p>
            <a:pPr marL="596900" lvl="1" indent="0">
              <a:buNone/>
            </a:pPr>
            <a:endParaRPr lang="en-US" b="1"/>
          </a:p>
        </p:txBody>
      </p:sp>
      <p:pic>
        <p:nvPicPr>
          <p:cNvPr id="4" name="Picture 3" descr="SolidWorks design of work system housing">
            <a:extLst>
              <a:ext uri="{FF2B5EF4-FFF2-40B4-BE49-F238E27FC236}">
                <a16:creationId xmlns:a16="http://schemas.microsoft.com/office/drawing/2014/main" id="{6683EC22-2285-61C1-CE15-901B6FE9511D}"/>
              </a:ext>
            </a:extLst>
          </p:cNvPr>
          <p:cNvPicPr>
            <a:picLocks noChangeAspect="1"/>
          </p:cNvPicPr>
          <p:nvPr/>
        </p:nvPicPr>
        <p:blipFill>
          <a:blip r:embed="rId3"/>
          <a:stretch>
            <a:fillRect/>
          </a:stretch>
        </p:blipFill>
        <p:spPr>
          <a:xfrm>
            <a:off x="4402685" y="1599228"/>
            <a:ext cx="4552820" cy="2801681"/>
          </a:xfrm>
          <a:prstGeom prst="rect">
            <a:avLst/>
          </a:prstGeom>
        </p:spPr>
      </p:pic>
    </p:spTree>
    <p:extLst>
      <p:ext uri="{BB962C8B-B14F-4D97-AF65-F5344CB8AC3E}">
        <p14:creationId xmlns:p14="http://schemas.microsoft.com/office/powerpoint/2010/main" val="244994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Work Subsystem Analysis</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a:xfrm>
            <a:off x="4650" y="1285784"/>
            <a:ext cx="5261479" cy="3346835"/>
          </a:xfrm>
        </p:spPr>
        <p:txBody>
          <a:bodyPr spcFirstLastPara="1" wrap="square" lIns="68575" tIns="34275" rIns="68575" bIns="34275" anchor="t" anchorCtr="0">
            <a:normAutofit/>
          </a:bodyPr>
          <a:lstStyle/>
          <a:p>
            <a:pPr marL="482600" indent="-342900"/>
            <a:r>
              <a:rPr lang="en-US" b="1"/>
              <a:t>The Work Map</a:t>
            </a:r>
          </a:p>
          <a:p>
            <a:pPr marL="939800" lvl="1" indent="-342900">
              <a:buFont typeface="Courier New,monospace"/>
              <a:buChar char="o"/>
            </a:pPr>
            <a:r>
              <a:rPr lang="en-US">
                <a:latin typeface="Arial"/>
                <a:cs typeface="Arial"/>
              </a:rPr>
              <a:t>Within 0.00126 Miles during a 0.2 Mile test (one tire rotation).</a:t>
            </a:r>
          </a:p>
          <a:p>
            <a:pPr marL="939800" lvl="1" indent="-342900">
              <a:buFont typeface="Courier New,monospace"/>
              <a:buChar char="o"/>
            </a:pPr>
            <a:r>
              <a:rPr lang="en-US">
                <a:latin typeface="Arial"/>
                <a:cs typeface="Arial"/>
              </a:rPr>
              <a:t>Elevation within 3 Feet.</a:t>
            </a:r>
          </a:p>
          <a:p>
            <a:pPr marL="939800" lvl="1" indent="-342900">
              <a:buFont typeface="Courier New,monospace"/>
              <a:buChar char="o"/>
            </a:pPr>
            <a:r>
              <a:rPr lang="en-US">
                <a:latin typeface="Arial"/>
                <a:cs typeface="Arial"/>
              </a:rPr>
              <a:t>Work Measured 47 kJ vs 42.5 kJ average actual</a:t>
            </a:r>
            <a:endParaRPr lang="en-US"/>
          </a:p>
          <a:p>
            <a:pPr marL="939800" lvl="1" indent="-342900">
              <a:buFont typeface="Courier New"/>
              <a:buChar char="o"/>
            </a:pPr>
            <a:r>
              <a:rPr lang="en-US"/>
              <a:t>31 MPH (Definitely not 190 MPH)</a:t>
            </a:r>
          </a:p>
          <a:p>
            <a:pPr marL="939800" lvl="1" indent="-342900">
              <a:buFont typeface="Courier New"/>
              <a:buChar char="o"/>
            </a:pPr>
            <a:endParaRPr lang="en-US" b="1"/>
          </a:p>
          <a:p>
            <a:pPr marL="596900" lvl="1" indent="0">
              <a:buNone/>
            </a:pPr>
            <a:endParaRPr lang="en-US" b="1"/>
          </a:p>
          <a:p>
            <a:endParaRPr lang="en-US"/>
          </a:p>
        </p:txBody>
      </p:sp>
      <p:graphicFrame>
        <p:nvGraphicFramePr>
          <p:cNvPr id="4" name="Chart 3">
            <a:extLst>
              <a:ext uri="{FF2B5EF4-FFF2-40B4-BE49-F238E27FC236}">
                <a16:creationId xmlns:a16="http://schemas.microsoft.com/office/drawing/2014/main" id="{3DDE20E0-9EFA-B0F7-E91E-1357791A44DD}"/>
              </a:ext>
            </a:extLst>
          </p:cNvPr>
          <p:cNvGraphicFramePr>
            <a:graphicFrameLocks/>
          </p:cNvGraphicFramePr>
          <p:nvPr/>
        </p:nvGraphicFramePr>
        <p:xfrm>
          <a:off x="18502686" y="16934004"/>
          <a:ext cx="6772267" cy="37797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3DDE20E0-9EFA-B0F7-E91E-1357791A44DD}"/>
              </a:ext>
            </a:extLst>
          </p:cNvPr>
          <p:cNvGraphicFramePr>
            <a:graphicFrameLocks/>
          </p:cNvGraphicFramePr>
          <p:nvPr>
            <p:extLst>
              <p:ext uri="{D42A27DB-BD31-4B8C-83A1-F6EECF244321}">
                <p14:modId xmlns:p14="http://schemas.microsoft.com/office/powerpoint/2010/main" val="1140847939"/>
              </p:ext>
            </p:extLst>
          </p:nvPr>
        </p:nvGraphicFramePr>
        <p:xfrm>
          <a:off x="5052060" y="1145315"/>
          <a:ext cx="3672840" cy="18556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1918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Resistance Subsystem</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a:xfrm>
            <a:off x="628650" y="1369219"/>
            <a:ext cx="4362450" cy="3263400"/>
          </a:xfrm>
        </p:spPr>
        <p:txBody>
          <a:bodyPr spcFirstLastPara="1" wrap="square" lIns="68575" tIns="34275" rIns="68575" bIns="34275" anchor="t" anchorCtr="0">
            <a:normAutofit/>
          </a:bodyPr>
          <a:lstStyle/>
          <a:p>
            <a:pPr marL="482600" indent="-342900"/>
            <a:r>
              <a:rPr lang="en-US" b="1"/>
              <a:t>Force Sensor</a:t>
            </a:r>
          </a:p>
          <a:p>
            <a:pPr marL="939800" lvl="1" indent="-342900">
              <a:buFont typeface="Courier New"/>
              <a:buChar char="o"/>
            </a:pPr>
            <a:r>
              <a:rPr lang="en-US">
                <a:cs typeface="Arial"/>
              </a:rPr>
              <a:t>Force exerted by the user</a:t>
            </a:r>
          </a:p>
          <a:p>
            <a:pPr marL="939800" lvl="1" indent="-342900">
              <a:buFont typeface="Courier New"/>
              <a:buChar char="o"/>
            </a:pPr>
            <a:r>
              <a:rPr lang="en-US">
                <a:cs typeface="Arial"/>
              </a:rPr>
              <a:t>Calculate Work</a:t>
            </a:r>
          </a:p>
          <a:p>
            <a:pPr marL="939800" lvl="1" indent="-342900">
              <a:buFont typeface="Courier New"/>
              <a:buChar char="o"/>
            </a:pPr>
            <a:r>
              <a:rPr lang="en-US">
                <a:cs typeface="Arial"/>
              </a:rPr>
              <a:t>Move Work Map</a:t>
            </a:r>
          </a:p>
          <a:p>
            <a:pPr marL="482600" indent="-342900"/>
            <a:r>
              <a:rPr lang="en-US" b="1">
                <a:cs typeface="Arial"/>
              </a:rPr>
              <a:t>Linear Actuator</a:t>
            </a:r>
          </a:p>
          <a:p>
            <a:pPr marL="939800" lvl="1" indent="-342900">
              <a:buFont typeface="Courier New"/>
              <a:buChar char="o"/>
            </a:pPr>
            <a:r>
              <a:rPr lang="en-US">
                <a:cs typeface="Arial"/>
              </a:rPr>
              <a:t>From Work Map</a:t>
            </a:r>
            <a:endParaRPr lang="en-US" b="1">
              <a:cs typeface="Arial"/>
            </a:endParaRPr>
          </a:p>
          <a:p>
            <a:pPr marL="939800" lvl="1" indent="-342900">
              <a:buFont typeface="Courier New"/>
              <a:buChar char="o"/>
            </a:pPr>
            <a:r>
              <a:rPr lang="en-US">
                <a:cs typeface="Arial"/>
              </a:rPr>
              <a:t>Calculate Actuator Distance</a:t>
            </a:r>
          </a:p>
          <a:p>
            <a:pPr marL="939800" lvl="1" indent="-342900">
              <a:buFont typeface="Courier New"/>
              <a:buChar char="o"/>
            </a:pPr>
            <a:r>
              <a:rPr lang="en-US">
                <a:cs typeface="Arial"/>
              </a:rPr>
              <a:t>Move Actuator to change resistance</a:t>
            </a:r>
          </a:p>
          <a:p>
            <a:pPr marL="939800" lvl="1" indent="-342900">
              <a:buFont typeface="Courier New"/>
              <a:buChar char="o"/>
            </a:pPr>
            <a:endParaRPr lang="en-US" b="1">
              <a:cs typeface="Arial"/>
            </a:endParaRPr>
          </a:p>
          <a:p>
            <a:pPr marL="939800" lvl="1" indent="-342900">
              <a:buFont typeface="Courier New,monospace"/>
              <a:buChar char="o"/>
            </a:pPr>
            <a:endParaRPr lang="en-US">
              <a:latin typeface="Arial"/>
              <a:cs typeface="Arial"/>
            </a:endParaRPr>
          </a:p>
          <a:p>
            <a:pPr marL="939800" lvl="1" indent="-342900">
              <a:buFont typeface="Courier New"/>
              <a:buChar char="o"/>
            </a:pPr>
            <a:endParaRPr lang="en-US" b="1">
              <a:cs typeface="Arial"/>
            </a:endParaRPr>
          </a:p>
          <a:p>
            <a:pPr marL="596900" lvl="1" indent="0">
              <a:buNone/>
            </a:pPr>
            <a:endParaRPr lang="en-US" b="1"/>
          </a:p>
          <a:p>
            <a:endParaRPr lang="en-US"/>
          </a:p>
        </p:txBody>
      </p:sp>
      <p:pic>
        <p:nvPicPr>
          <p:cNvPr id="5" name="Picture 4">
            <a:extLst>
              <a:ext uri="{FF2B5EF4-FFF2-40B4-BE49-F238E27FC236}">
                <a16:creationId xmlns:a16="http://schemas.microsoft.com/office/drawing/2014/main" id="{E8D54F80-58DE-CD9D-D34B-F88E0DFBC6EC}"/>
              </a:ext>
            </a:extLst>
          </p:cNvPr>
          <p:cNvPicPr>
            <a:picLocks noChangeAspect="1"/>
          </p:cNvPicPr>
          <p:nvPr/>
        </p:nvPicPr>
        <p:blipFill>
          <a:blip r:embed="rId2"/>
          <a:stretch>
            <a:fillRect/>
          </a:stretch>
        </p:blipFill>
        <p:spPr>
          <a:xfrm>
            <a:off x="4991100" y="2486025"/>
            <a:ext cx="3257550" cy="2362200"/>
          </a:xfrm>
          <a:prstGeom prst="rect">
            <a:avLst/>
          </a:prstGeom>
        </p:spPr>
      </p:pic>
      <p:pic>
        <p:nvPicPr>
          <p:cNvPr id="7" name="Picture 6">
            <a:extLst>
              <a:ext uri="{FF2B5EF4-FFF2-40B4-BE49-F238E27FC236}">
                <a16:creationId xmlns:a16="http://schemas.microsoft.com/office/drawing/2014/main" id="{6FA77821-74F0-9735-01AC-8D7CBF987D7D}"/>
              </a:ext>
            </a:extLst>
          </p:cNvPr>
          <p:cNvPicPr>
            <a:picLocks noChangeAspect="1"/>
          </p:cNvPicPr>
          <p:nvPr/>
        </p:nvPicPr>
        <p:blipFill>
          <a:blip r:embed="rId3"/>
          <a:stretch>
            <a:fillRect/>
          </a:stretch>
        </p:blipFill>
        <p:spPr>
          <a:xfrm>
            <a:off x="4991100" y="148379"/>
            <a:ext cx="3748734" cy="2337646"/>
          </a:xfrm>
          <a:prstGeom prst="rect">
            <a:avLst/>
          </a:prstGeom>
        </p:spPr>
      </p:pic>
    </p:spTree>
    <p:extLst>
      <p:ext uri="{BB962C8B-B14F-4D97-AF65-F5344CB8AC3E}">
        <p14:creationId xmlns:p14="http://schemas.microsoft.com/office/powerpoint/2010/main" val="307874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Resistance Subsystem Analysis</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a:xfrm>
            <a:off x="628650" y="1369219"/>
            <a:ext cx="4381500" cy="3263400"/>
          </a:xfrm>
        </p:spPr>
        <p:txBody>
          <a:bodyPr spcFirstLastPara="1" wrap="square" lIns="68575" tIns="34275" rIns="68575" bIns="34275" anchor="t" anchorCtr="0">
            <a:normAutofit/>
          </a:bodyPr>
          <a:lstStyle/>
          <a:p>
            <a:pPr marL="482600" indent="-342900"/>
            <a:r>
              <a:rPr lang="en-US" b="1"/>
              <a:t>Actuator Distance</a:t>
            </a:r>
            <a:endParaRPr lang="en-US"/>
          </a:p>
          <a:p>
            <a:pPr marL="939800" lvl="1" indent="-342900">
              <a:buFont typeface="Courier New"/>
              <a:buChar char="o"/>
            </a:pPr>
            <a:r>
              <a:rPr lang="en-US">
                <a:cs typeface="Arial"/>
              </a:rPr>
              <a:t>Scalable to Work value</a:t>
            </a:r>
            <a:endParaRPr lang="en-US" b="1">
              <a:cs typeface="Arial"/>
            </a:endParaRPr>
          </a:p>
          <a:p>
            <a:pPr marL="939800" lvl="1" indent="-342900">
              <a:buFont typeface="Courier New"/>
              <a:buChar char="o"/>
            </a:pPr>
            <a:r>
              <a:rPr lang="en-US">
                <a:cs typeface="Arial"/>
              </a:rPr>
              <a:t>Min and Max distance</a:t>
            </a:r>
          </a:p>
          <a:p>
            <a:pPr marL="482600" indent="-342900"/>
            <a:r>
              <a:rPr lang="en-US" b="1">
                <a:cs typeface="Arial"/>
              </a:rPr>
              <a:t>Maximum Force</a:t>
            </a:r>
          </a:p>
          <a:p>
            <a:pPr marL="939800" lvl="1" indent="-342900">
              <a:buFont typeface="Courier New"/>
              <a:buChar char="o"/>
            </a:pPr>
            <a:r>
              <a:rPr lang="en-US">
                <a:cs typeface="Arial"/>
              </a:rPr>
              <a:t>Within sensor limits</a:t>
            </a:r>
            <a:endParaRPr lang="en-US" b="1">
              <a:cs typeface="Arial"/>
            </a:endParaRPr>
          </a:p>
          <a:p>
            <a:pPr marL="482600" indent="-342900"/>
            <a:r>
              <a:rPr lang="en-US" b="1">
                <a:cs typeface="Arial"/>
              </a:rPr>
              <a:t>Housing Security</a:t>
            </a:r>
          </a:p>
          <a:p>
            <a:pPr marL="939800" lvl="1" indent="-342900">
              <a:buFont typeface="Courier New"/>
              <a:buChar char="o"/>
            </a:pPr>
            <a:r>
              <a:rPr lang="en-US">
                <a:cs typeface="Arial"/>
              </a:rPr>
              <a:t>Does not fall off</a:t>
            </a:r>
            <a:endParaRPr lang="en-US" b="1">
              <a:cs typeface="Arial"/>
            </a:endParaRPr>
          </a:p>
          <a:p>
            <a:pPr marL="939800" lvl="1" indent="-342900">
              <a:buFont typeface="Courier New"/>
              <a:buChar char="o"/>
            </a:pPr>
            <a:r>
              <a:rPr lang="en-US">
                <a:cs typeface="Arial"/>
              </a:rPr>
              <a:t>Does not inhibit ride</a:t>
            </a:r>
          </a:p>
          <a:p>
            <a:pPr marL="939800" lvl="1" indent="-342900">
              <a:buFont typeface="Courier New"/>
              <a:buChar char="o"/>
            </a:pPr>
            <a:endParaRPr lang="en-US" b="1">
              <a:cs typeface="Arial"/>
            </a:endParaRPr>
          </a:p>
          <a:p>
            <a:pPr marL="939800" lvl="1" indent="-342900">
              <a:buFont typeface="Courier New"/>
              <a:buChar char="o"/>
            </a:pPr>
            <a:endParaRPr lang="en-US" b="1">
              <a:cs typeface="Arial"/>
            </a:endParaRPr>
          </a:p>
          <a:p>
            <a:pPr marL="939800" lvl="1" indent="-342900">
              <a:buFont typeface="Courier New,monospace"/>
              <a:buChar char="o"/>
            </a:pPr>
            <a:endParaRPr lang="en-US">
              <a:latin typeface="Arial"/>
              <a:cs typeface="Arial"/>
            </a:endParaRPr>
          </a:p>
          <a:p>
            <a:pPr marL="939800" lvl="1" indent="-342900">
              <a:buFont typeface="Courier New"/>
              <a:buChar char="o"/>
            </a:pPr>
            <a:endParaRPr lang="en-US" b="1"/>
          </a:p>
          <a:p>
            <a:pPr marL="596900" lvl="1" indent="0">
              <a:buNone/>
            </a:pPr>
            <a:endParaRPr lang="en-US" b="1"/>
          </a:p>
          <a:p>
            <a:endParaRPr lang="en-US"/>
          </a:p>
        </p:txBody>
      </p:sp>
      <p:pic>
        <p:nvPicPr>
          <p:cNvPr id="5" name="Picture 4" descr="A graph with numbers and a line&#10;&#10;Description automatically generated">
            <a:extLst>
              <a:ext uri="{FF2B5EF4-FFF2-40B4-BE49-F238E27FC236}">
                <a16:creationId xmlns:a16="http://schemas.microsoft.com/office/drawing/2014/main" id="{65F740C5-6495-0CFB-ECC6-D4A91F6DAC2E}"/>
              </a:ext>
            </a:extLst>
          </p:cNvPr>
          <p:cNvPicPr>
            <a:picLocks noChangeAspect="1"/>
          </p:cNvPicPr>
          <p:nvPr/>
        </p:nvPicPr>
        <p:blipFill>
          <a:blip r:embed="rId2"/>
          <a:stretch>
            <a:fillRect/>
          </a:stretch>
        </p:blipFill>
        <p:spPr>
          <a:xfrm>
            <a:off x="4950276" y="1129433"/>
            <a:ext cx="3565074" cy="1871486"/>
          </a:xfrm>
          <a:prstGeom prst="rect">
            <a:avLst/>
          </a:prstGeom>
        </p:spPr>
      </p:pic>
      <p:graphicFrame>
        <p:nvGraphicFramePr>
          <p:cNvPr id="4" name="Chart 3">
            <a:extLst>
              <a:ext uri="{FF2B5EF4-FFF2-40B4-BE49-F238E27FC236}">
                <a16:creationId xmlns:a16="http://schemas.microsoft.com/office/drawing/2014/main" id="{819B3F2C-1DD2-1CDD-9483-CA73E0004C35}"/>
              </a:ext>
            </a:extLst>
          </p:cNvPr>
          <p:cNvGraphicFramePr>
            <a:graphicFrameLocks/>
          </p:cNvGraphicFramePr>
          <p:nvPr>
            <p:extLst>
              <p:ext uri="{D42A27DB-BD31-4B8C-83A1-F6EECF244321}">
                <p14:modId xmlns:p14="http://schemas.microsoft.com/office/powerpoint/2010/main" val="185425091"/>
              </p:ext>
            </p:extLst>
          </p:nvPr>
        </p:nvGraphicFramePr>
        <p:xfrm>
          <a:off x="4950276" y="3102094"/>
          <a:ext cx="3565074" cy="17307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870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A321-5B3C-F718-A0DA-8843BF342330}"/>
              </a:ext>
            </a:extLst>
          </p:cNvPr>
          <p:cNvSpPr>
            <a:spLocks noGrp="1"/>
          </p:cNvSpPr>
          <p:nvPr>
            <p:ph type="title"/>
          </p:nvPr>
        </p:nvSpPr>
        <p:spPr/>
        <p:txBody>
          <a:bodyPr/>
          <a:lstStyle/>
          <a:p>
            <a:r>
              <a:rPr lang="en-US"/>
              <a:t>GUI Subsystem</a:t>
            </a:r>
          </a:p>
        </p:txBody>
      </p:sp>
      <p:sp>
        <p:nvSpPr>
          <p:cNvPr id="3" name="Text Placeholder 2">
            <a:extLst>
              <a:ext uri="{FF2B5EF4-FFF2-40B4-BE49-F238E27FC236}">
                <a16:creationId xmlns:a16="http://schemas.microsoft.com/office/drawing/2014/main" id="{033C33B7-1B1D-D8AF-D221-4CD479CDC127}"/>
              </a:ext>
            </a:extLst>
          </p:cNvPr>
          <p:cNvSpPr>
            <a:spLocks noGrp="1"/>
          </p:cNvSpPr>
          <p:nvPr>
            <p:ph type="body" idx="1"/>
          </p:nvPr>
        </p:nvSpPr>
        <p:spPr>
          <a:xfrm>
            <a:off x="628650" y="1369219"/>
            <a:ext cx="3878478" cy="3263400"/>
          </a:xfrm>
        </p:spPr>
        <p:txBody>
          <a:bodyPr/>
          <a:lstStyle/>
          <a:p>
            <a:r>
              <a:rPr lang="en-US"/>
              <a:t>Objective</a:t>
            </a:r>
          </a:p>
          <a:p>
            <a:pPr lvl="1">
              <a:buFont typeface="Courier New"/>
              <a:buChar char="o"/>
            </a:pPr>
            <a:r>
              <a:rPr lang="en-US"/>
              <a:t>To provide a fast and simple GUI for the Ride Replay Kit</a:t>
            </a:r>
          </a:p>
          <a:p>
            <a:r>
              <a:rPr lang="en-US"/>
              <a:t>The Journey</a:t>
            </a:r>
          </a:p>
          <a:p>
            <a:pPr lvl="1">
              <a:buFont typeface="Courier New"/>
              <a:buChar char="o"/>
            </a:pPr>
            <a:r>
              <a:rPr lang="en-US"/>
              <a:t>Switching from </a:t>
            </a:r>
            <a:r>
              <a:rPr lang="en-US" err="1"/>
              <a:t>Tkinter</a:t>
            </a:r>
            <a:r>
              <a:rPr lang="en-US"/>
              <a:t> to </a:t>
            </a:r>
            <a:r>
              <a:rPr lang="en-US" err="1"/>
              <a:t>PyQt</a:t>
            </a:r>
          </a:p>
          <a:p>
            <a:pPr lvl="1">
              <a:buFont typeface="Courier New"/>
              <a:buChar char="o"/>
            </a:pPr>
            <a:endParaRPr lang="en-US"/>
          </a:p>
          <a:p>
            <a:endParaRPr lang="en-US"/>
          </a:p>
          <a:p>
            <a:pPr lvl="1">
              <a:buFont typeface="Courier New"/>
              <a:buChar char="o"/>
            </a:pPr>
            <a:endParaRPr lang="en-US"/>
          </a:p>
          <a:p>
            <a:pPr lvl="1">
              <a:buFont typeface="Courier New"/>
              <a:buChar char="o"/>
            </a:pPr>
            <a:endParaRPr lang="en-US"/>
          </a:p>
          <a:p>
            <a:pPr lvl="1">
              <a:buFont typeface="Courier New"/>
              <a:buChar char="o"/>
            </a:pPr>
            <a:endParaRPr lang="en-US"/>
          </a:p>
        </p:txBody>
      </p:sp>
      <p:pic>
        <p:nvPicPr>
          <p:cNvPr id="4" name="Picture 3" descr="Painting Interactive Worlds with Python's Tkinter: Unleash Your GUI Artistry">
            <a:extLst>
              <a:ext uri="{FF2B5EF4-FFF2-40B4-BE49-F238E27FC236}">
                <a16:creationId xmlns:a16="http://schemas.microsoft.com/office/drawing/2014/main" id="{E1E7A180-D6A1-CEDC-BF07-B91BCEFA56C5}"/>
              </a:ext>
            </a:extLst>
          </p:cNvPr>
          <p:cNvPicPr>
            <a:picLocks noChangeAspect="1"/>
          </p:cNvPicPr>
          <p:nvPr/>
        </p:nvPicPr>
        <p:blipFill>
          <a:blip r:embed="rId3"/>
          <a:stretch>
            <a:fillRect/>
          </a:stretch>
        </p:blipFill>
        <p:spPr>
          <a:xfrm>
            <a:off x="5084805" y="541989"/>
            <a:ext cx="2743200" cy="1649954"/>
          </a:xfrm>
          <a:prstGeom prst="rect">
            <a:avLst/>
          </a:prstGeom>
        </p:spPr>
      </p:pic>
      <p:pic>
        <p:nvPicPr>
          <p:cNvPr id="5" name="Picture 4" descr="PyQt - Wikipedia">
            <a:extLst>
              <a:ext uri="{FF2B5EF4-FFF2-40B4-BE49-F238E27FC236}">
                <a16:creationId xmlns:a16="http://schemas.microsoft.com/office/drawing/2014/main" id="{CFA41270-B304-ED6F-AC80-83C0BBE80CA4}"/>
              </a:ext>
            </a:extLst>
          </p:cNvPr>
          <p:cNvPicPr>
            <a:picLocks noChangeAspect="1"/>
          </p:cNvPicPr>
          <p:nvPr/>
        </p:nvPicPr>
        <p:blipFill>
          <a:blip r:embed="rId4"/>
          <a:stretch>
            <a:fillRect/>
          </a:stretch>
        </p:blipFill>
        <p:spPr>
          <a:xfrm>
            <a:off x="5494123" y="2570607"/>
            <a:ext cx="1924565" cy="2010259"/>
          </a:xfrm>
          <a:prstGeom prst="rect">
            <a:avLst/>
          </a:prstGeom>
        </p:spPr>
      </p:pic>
      <p:sp>
        <p:nvSpPr>
          <p:cNvPr id="6" name="Arrow: Curved Left 5">
            <a:extLst>
              <a:ext uri="{FF2B5EF4-FFF2-40B4-BE49-F238E27FC236}">
                <a16:creationId xmlns:a16="http://schemas.microsoft.com/office/drawing/2014/main" id="{5794551E-6FA2-A894-C12F-962834945A6E}"/>
              </a:ext>
            </a:extLst>
          </p:cNvPr>
          <p:cNvSpPr/>
          <p:nvPr/>
        </p:nvSpPr>
        <p:spPr>
          <a:xfrm>
            <a:off x="7908324" y="1142999"/>
            <a:ext cx="1019432" cy="243273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1454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A321-5B3C-F718-A0DA-8843BF342330}"/>
              </a:ext>
            </a:extLst>
          </p:cNvPr>
          <p:cNvSpPr>
            <a:spLocks noGrp="1"/>
          </p:cNvSpPr>
          <p:nvPr>
            <p:ph type="title"/>
          </p:nvPr>
        </p:nvSpPr>
        <p:spPr/>
        <p:txBody>
          <a:bodyPr/>
          <a:lstStyle/>
          <a:p>
            <a:r>
              <a:rPr lang="en-US"/>
              <a:t>GUI Subsystem</a:t>
            </a:r>
          </a:p>
        </p:txBody>
      </p:sp>
      <p:pic>
        <p:nvPicPr>
          <p:cNvPr id="5" name="Picture 4" descr="A screenshot of a computer&#10;&#10;Description automatically generated">
            <a:extLst>
              <a:ext uri="{FF2B5EF4-FFF2-40B4-BE49-F238E27FC236}">
                <a16:creationId xmlns:a16="http://schemas.microsoft.com/office/drawing/2014/main" id="{4B77488F-0110-009F-A894-995192A896EA}"/>
              </a:ext>
            </a:extLst>
          </p:cNvPr>
          <p:cNvPicPr>
            <a:picLocks noChangeAspect="1"/>
          </p:cNvPicPr>
          <p:nvPr/>
        </p:nvPicPr>
        <p:blipFill>
          <a:blip r:embed="rId3"/>
          <a:stretch>
            <a:fillRect/>
          </a:stretch>
        </p:blipFill>
        <p:spPr>
          <a:xfrm>
            <a:off x="3677784" y="929367"/>
            <a:ext cx="5462361" cy="327569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3711896-C9A7-BB54-9A2F-E5E3DA8D6E63}"/>
              </a:ext>
            </a:extLst>
          </p:cNvPr>
          <p:cNvPicPr>
            <a:picLocks noChangeAspect="1"/>
          </p:cNvPicPr>
          <p:nvPr/>
        </p:nvPicPr>
        <p:blipFill>
          <a:blip r:embed="rId4"/>
          <a:stretch>
            <a:fillRect/>
          </a:stretch>
        </p:blipFill>
        <p:spPr>
          <a:xfrm>
            <a:off x="923698" y="1663019"/>
            <a:ext cx="1781175" cy="1400175"/>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0C7EE116-75EB-F10C-5F80-6687B93CC991}"/>
              </a:ext>
            </a:extLst>
          </p:cNvPr>
          <p:cNvPicPr>
            <a:picLocks noChangeAspect="1"/>
          </p:cNvPicPr>
          <p:nvPr/>
        </p:nvPicPr>
        <p:blipFill>
          <a:blip r:embed="rId5"/>
          <a:stretch>
            <a:fillRect/>
          </a:stretch>
        </p:blipFill>
        <p:spPr>
          <a:xfrm>
            <a:off x="81869" y="3680730"/>
            <a:ext cx="3591833" cy="793751"/>
          </a:xfrm>
          <a:prstGeom prst="rect">
            <a:avLst/>
          </a:prstGeom>
        </p:spPr>
      </p:pic>
    </p:spTree>
    <p:extLst>
      <p:ext uri="{BB962C8B-B14F-4D97-AF65-F5344CB8AC3E}">
        <p14:creationId xmlns:p14="http://schemas.microsoft.com/office/powerpoint/2010/main" val="2937274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A321-5B3C-F718-A0DA-8843BF342330}"/>
              </a:ext>
            </a:extLst>
          </p:cNvPr>
          <p:cNvSpPr>
            <a:spLocks noGrp="1"/>
          </p:cNvSpPr>
          <p:nvPr>
            <p:ph type="title"/>
          </p:nvPr>
        </p:nvSpPr>
        <p:spPr/>
        <p:txBody>
          <a:bodyPr/>
          <a:lstStyle/>
          <a:p>
            <a:r>
              <a:rPr lang="en-US"/>
              <a:t>GUI Subsystem</a:t>
            </a:r>
          </a:p>
        </p:txBody>
      </p:sp>
      <p:pic>
        <p:nvPicPr>
          <p:cNvPr id="11" name="Picture 10" descr="A screenshot of a graph&#10;&#10;Description automatically generated">
            <a:extLst>
              <a:ext uri="{FF2B5EF4-FFF2-40B4-BE49-F238E27FC236}">
                <a16:creationId xmlns:a16="http://schemas.microsoft.com/office/drawing/2014/main" id="{A12E1FEC-9314-EC78-38AF-B2B3AD1257C7}"/>
              </a:ext>
            </a:extLst>
          </p:cNvPr>
          <p:cNvPicPr>
            <a:picLocks noChangeAspect="1"/>
          </p:cNvPicPr>
          <p:nvPr/>
        </p:nvPicPr>
        <p:blipFill>
          <a:blip r:embed="rId3"/>
          <a:stretch>
            <a:fillRect/>
          </a:stretch>
        </p:blipFill>
        <p:spPr>
          <a:xfrm>
            <a:off x="0" y="1111293"/>
            <a:ext cx="9144000" cy="3631428"/>
          </a:xfrm>
          <a:prstGeom prst="rect">
            <a:avLst/>
          </a:prstGeom>
        </p:spPr>
      </p:pic>
    </p:spTree>
    <p:extLst>
      <p:ext uri="{BB962C8B-B14F-4D97-AF65-F5344CB8AC3E}">
        <p14:creationId xmlns:p14="http://schemas.microsoft.com/office/powerpoint/2010/main" val="61982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2C44-8426-4D3F-5426-1FA649F57B14}"/>
              </a:ext>
            </a:extLst>
          </p:cNvPr>
          <p:cNvSpPr>
            <a:spLocks noGrp="1"/>
          </p:cNvSpPr>
          <p:nvPr>
            <p:ph type="title"/>
          </p:nvPr>
        </p:nvSpPr>
        <p:spPr/>
        <p:txBody>
          <a:bodyPr/>
          <a:lstStyle/>
          <a:p>
            <a:r>
              <a:rPr lang="en-US"/>
              <a:t>Projected Vs Actual Costs</a:t>
            </a:r>
          </a:p>
        </p:txBody>
      </p:sp>
      <p:sp>
        <p:nvSpPr>
          <p:cNvPr id="3" name="Text Placeholder 2">
            <a:extLst>
              <a:ext uri="{FF2B5EF4-FFF2-40B4-BE49-F238E27FC236}">
                <a16:creationId xmlns:a16="http://schemas.microsoft.com/office/drawing/2014/main" id="{11E92104-4078-EE6E-F567-5F0274E9E3D0}"/>
              </a:ext>
            </a:extLst>
          </p:cNvPr>
          <p:cNvSpPr>
            <a:spLocks noGrp="1"/>
          </p:cNvSpPr>
          <p:nvPr>
            <p:ph type="body" idx="1"/>
          </p:nvPr>
        </p:nvSpPr>
        <p:spPr/>
        <p:txBody>
          <a:bodyPr/>
          <a:lstStyle/>
          <a:p>
            <a:endParaRPr lang="en-US"/>
          </a:p>
        </p:txBody>
      </p:sp>
      <p:graphicFrame>
        <p:nvGraphicFramePr>
          <p:cNvPr id="5" name="Table 4">
            <a:extLst>
              <a:ext uri="{FF2B5EF4-FFF2-40B4-BE49-F238E27FC236}">
                <a16:creationId xmlns:a16="http://schemas.microsoft.com/office/drawing/2014/main" id="{51D2C69F-85F8-F11C-7718-59988E5ED03B}"/>
              </a:ext>
            </a:extLst>
          </p:cNvPr>
          <p:cNvGraphicFramePr>
            <a:graphicFrameLocks noGrp="1"/>
          </p:cNvGraphicFramePr>
          <p:nvPr>
            <p:extLst>
              <p:ext uri="{D42A27DB-BD31-4B8C-83A1-F6EECF244321}">
                <p14:modId xmlns:p14="http://schemas.microsoft.com/office/powerpoint/2010/main" val="2995283769"/>
              </p:ext>
            </p:extLst>
          </p:nvPr>
        </p:nvGraphicFramePr>
        <p:xfrm>
          <a:off x="1714499" y="1428749"/>
          <a:ext cx="5713212" cy="3199912"/>
        </p:xfrm>
        <a:graphic>
          <a:graphicData uri="http://schemas.openxmlformats.org/drawingml/2006/table">
            <a:tbl>
              <a:tblPr bandRow="1">
                <a:tableStyleId>{5C22544A-7EE6-4342-B048-85BDC9FD1C3A}</a:tableStyleId>
              </a:tblPr>
              <a:tblGrid>
                <a:gridCol w="1904404">
                  <a:extLst>
                    <a:ext uri="{9D8B030D-6E8A-4147-A177-3AD203B41FA5}">
                      <a16:colId xmlns:a16="http://schemas.microsoft.com/office/drawing/2014/main" val="130862216"/>
                    </a:ext>
                  </a:extLst>
                </a:gridCol>
                <a:gridCol w="1904404">
                  <a:extLst>
                    <a:ext uri="{9D8B030D-6E8A-4147-A177-3AD203B41FA5}">
                      <a16:colId xmlns:a16="http://schemas.microsoft.com/office/drawing/2014/main" val="843795592"/>
                    </a:ext>
                  </a:extLst>
                </a:gridCol>
                <a:gridCol w="1904404">
                  <a:extLst>
                    <a:ext uri="{9D8B030D-6E8A-4147-A177-3AD203B41FA5}">
                      <a16:colId xmlns:a16="http://schemas.microsoft.com/office/drawing/2014/main" val="284978928"/>
                    </a:ext>
                  </a:extLst>
                </a:gridCol>
              </a:tblGrid>
              <a:tr h="399989">
                <a:tc>
                  <a:txBody>
                    <a:bodyPr/>
                    <a:lstStyle/>
                    <a:p>
                      <a:pPr algn="l" fontAlgn="base"/>
                      <a:r>
                        <a:rPr lang="en-US" sz="1400" b="1" i="0" u="none" strike="noStrike">
                          <a:solidFill>
                            <a:srgbClr val="FFFFFF"/>
                          </a:solidFill>
                          <a:effectLst/>
                          <a:highlight>
                            <a:srgbClr val="4472C4"/>
                          </a:highlight>
                          <a:latin typeface="Arial"/>
                        </a:rPr>
                        <a:t>Subsystem</a:t>
                      </a:r>
                      <a:endParaRPr lang="en-US" b="1" i="0">
                        <a:solidFill>
                          <a:srgbClr val="FFFFFF"/>
                        </a:solidFill>
                        <a:effectLst/>
                        <a:highlight>
                          <a:srgbClr val="4472C4"/>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40634"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400" b="1" i="0" u="none" strike="noStrike">
                          <a:solidFill>
                            <a:srgbClr val="FFFFFF"/>
                          </a:solidFill>
                          <a:effectLst/>
                          <a:highlight>
                            <a:srgbClr val="4472C4"/>
                          </a:highlight>
                          <a:latin typeface="Arial"/>
                        </a:rPr>
                        <a:t>Projected Cost</a:t>
                      </a:r>
                      <a:endParaRPr lang="en-US" b="1" i="0">
                        <a:solidFill>
                          <a:srgbClr val="FFFFFF"/>
                        </a:solidFill>
                        <a:effectLst/>
                        <a:highlight>
                          <a:srgbClr val="4472C4"/>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40634"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400" b="1" i="0" u="none" strike="noStrike">
                          <a:solidFill>
                            <a:srgbClr val="FFFFFF"/>
                          </a:solidFill>
                          <a:effectLst/>
                          <a:highlight>
                            <a:srgbClr val="4472C4"/>
                          </a:highlight>
                          <a:latin typeface="Arial"/>
                        </a:rPr>
                        <a:t>Actual Cost</a:t>
                      </a:r>
                      <a:endParaRPr lang="en-US" b="1" i="0">
                        <a:solidFill>
                          <a:srgbClr val="FFFFFF"/>
                        </a:solidFill>
                        <a:effectLst/>
                        <a:highlight>
                          <a:srgbClr val="4472C4"/>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40634"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629479509"/>
                  </a:ext>
                </a:extLst>
              </a:tr>
              <a:tr h="399989">
                <a:tc>
                  <a:txBody>
                    <a:bodyPr/>
                    <a:lstStyle/>
                    <a:p>
                      <a:pPr algn="l" fontAlgn="base"/>
                      <a:r>
                        <a:rPr lang="en-US" sz="1400" b="0" i="0" u="none" strike="noStrike">
                          <a:solidFill>
                            <a:srgbClr val="000000"/>
                          </a:solidFill>
                          <a:effectLst/>
                          <a:highlight>
                            <a:srgbClr val="CFD5EA"/>
                          </a:highlight>
                          <a:latin typeface="Arial"/>
                        </a:rPr>
                        <a:t>Audio</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40634"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400" b="0" i="0" u="none" strike="noStrike">
                          <a:solidFill>
                            <a:srgbClr val="000000"/>
                          </a:solidFill>
                          <a:effectLst/>
                          <a:highlight>
                            <a:srgbClr val="CFD5EA"/>
                          </a:highlight>
                          <a:latin typeface="Arial"/>
                        </a:rPr>
                        <a:t>$80</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40634"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auto"/>
                      <a:r>
                        <a:rPr lang="en-US" sz="1400" b="0" i="0" u="none" strike="noStrike">
                          <a:solidFill>
                            <a:srgbClr val="000000"/>
                          </a:solidFill>
                          <a:effectLst/>
                          <a:highlight>
                            <a:srgbClr val="CFD5EA"/>
                          </a:highlight>
                          <a:latin typeface="Arial"/>
                        </a:rPr>
                        <a:t>$195.78</a:t>
                      </a:r>
                      <a:endParaRPr lang="en-US" sz="1400" b="0" i="0" u="none" strike="noStrike">
                        <a:solidFill>
                          <a:srgbClr val="000000"/>
                        </a:solidFill>
                        <a:effectLst/>
                        <a:highlight>
                          <a:srgbClr val="CFD5EA"/>
                        </a:highlight>
                        <a:latin typeface="Arial" panose="020B0604020202020204" pitchFamily="34" charset="0"/>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40634"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62168242"/>
                  </a:ext>
                </a:extLst>
              </a:tr>
              <a:tr h="399989">
                <a:tc>
                  <a:txBody>
                    <a:bodyPr/>
                    <a:lstStyle/>
                    <a:p>
                      <a:pPr algn="l" fontAlgn="base"/>
                      <a:r>
                        <a:rPr lang="en-US" sz="1400" b="0" i="0" u="none" strike="noStrike">
                          <a:solidFill>
                            <a:srgbClr val="000000"/>
                          </a:solidFill>
                          <a:effectLst/>
                          <a:highlight>
                            <a:srgbClr val="E9EBF5"/>
                          </a:highlight>
                          <a:latin typeface="Arial"/>
                        </a:rPr>
                        <a:t>Video</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400" b="0" i="0" u="none" strike="noStrike">
                          <a:solidFill>
                            <a:srgbClr val="000000"/>
                          </a:solidFill>
                          <a:effectLst/>
                          <a:highlight>
                            <a:srgbClr val="E9EBF5"/>
                          </a:highlight>
                          <a:latin typeface="Arial"/>
                        </a:rPr>
                        <a:t>$425</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400" b="0" i="0" u="none" strike="noStrike">
                          <a:solidFill>
                            <a:srgbClr val="000000"/>
                          </a:solidFill>
                          <a:effectLst/>
                          <a:highlight>
                            <a:srgbClr val="E9EBF5"/>
                          </a:highlight>
                          <a:latin typeface="Arial"/>
                        </a:rPr>
                        <a:t>$0*</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835653175"/>
                  </a:ext>
                </a:extLst>
              </a:tr>
              <a:tr h="399989">
                <a:tc>
                  <a:txBody>
                    <a:bodyPr/>
                    <a:lstStyle/>
                    <a:p>
                      <a:pPr algn="l" fontAlgn="base"/>
                      <a:r>
                        <a:rPr lang="en-US" sz="1400" b="0" i="0" u="none" strike="noStrike">
                          <a:solidFill>
                            <a:srgbClr val="000000"/>
                          </a:solidFill>
                          <a:effectLst/>
                          <a:highlight>
                            <a:srgbClr val="CFD5EA"/>
                          </a:highlight>
                          <a:latin typeface="Arial"/>
                        </a:rPr>
                        <a:t>Resistance</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400" b="0" i="0" u="none" strike="noStrike">
                          <a:solidFill>
                            <a:srgbClr val="000000"/>
                          </a:solidFill>
                          <a:effectLst/>
                          <a:highlight>
                            <a:srgbClr val="CFD5EA"/>
                          </a:highlight>
                          <a:latin typeface="Arial"/>
                        </a:rPr>
                        <a:t>$135</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auto"/>
                      <a:r>
                        <a:rPr lang="en-US" sz="1400" b="0" i="0" u="none" strike="noStrike">
                          <a:solidFill>
                            <a:srgbClr val="000000"/>
                          </a:solidFill>
                          <a:effectLst/>
                          <a:highlight>
                            <a:srgbClr val="CFD5EA"/>
                          </a:highlight>
                          <a:latin typeface="Arial"/>
                        </a:rPr>
                        <a:t>$86.58</a:t>
                      </a:r>
                      <a:endParaRPr lang="en-US" sz="1400" b="0" i="0" u="none" strike="noStrike">
                        <a:solidFill>
                          <a:srgbClr val="000000"/>
                        </a:solidFill>
                        <a:effectLst/>
                        <a:highlight>
                          <a:srgbClr val="CFD5EA"/>
                        </a:highlight>
                        <a:latin typeface="Arial" panose="020B0604020202020204" pitchFamily="34" charset="0"/>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268480001"/>
                  </a:ext>
                </a:extLst>
              </a:tr>
              <a:tr h="399989">
                <a:tc>
                  <a:txBody>
                    <a:bodyPr/>
                    <a:lstStyle/>
                    <a:p>
                      <a:pPr algn="l" fontAlgn="base"/>
                      <a:r>
                        <a:rPr lang="en-US" sz="1400" b="0" i="0" u="none" strike="noStrike">
                          <a:solidFill>
                            <a:srgbClr val="000000"/>
                          </a:solidFill>
                          <a:effectLst/>
                          <a:highlight>
                            <a:srgbClr val="E9EBF5"/>
                          </a:highlight>
                          <a:latin typeface="Arial"/>
                        </a:rPr>
                        <a:t>Work</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400" b="0" i="0" u="none" strike="noStrike">
                          <a:solidFill>
                            <a:srgbClr val="000000"/>
                          </a:solidFill>
                          <a:effectLst/>
                          <a:highlight>
                            <a:srgbClr val="E9EBF5"/>
                          </a:highlight>
                          <a:latin typeface="Arial"/>
                        </a:rPr>
                        <a:t>$25</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tc>
                  <a:txBody>
                    <a:bodyPr/>
                    <a:lstStyle/>
                    <a:p>
                      <a:pPr algn="l" fontAlgn="auto"/>
                      <a:r>
                        <a:rPr lang="en-US" sz="1400" b="0" i="0" u="none" strike="noStrike">
                          <a:solidFill>
                            <a:srgbClr val="000000"/>
                          </a:solidFill>
                          <a:effectLst/>
                          <a:highlight>
                            <a:srgbClr val="E9EBF5"/>
                          </a:highlight>
                          <a:latin typeface="Arial"/>
                        </a:rPr>
                        <a:t>$93.32</a:t>
                      </a:r>
                      <a:endParaRPr lang="en-US" sz="1400" b="0" i="0" u="none" strike="noStrike">
                        <a:solidFill>
                          <a:srgbClr val="000000"/>
                        </a:solidFill>
                        <a:effectLst/>
                        <a:highlight>
                          <a:srgbClr val="E9EBF5"/>
                        </a:highlight>
                        <a:latin typeface="Arial" panose="020B0604020202020204" pitchFamily="34" charset="0"/>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868067696"/>
                  </a:ext>
                </a:extLst>
              </a:tr>
              <a:tr h="399989">
                <a:tc>
                  <a:txBody>
                    <a:bodyPr/>
                    <a:lstStyle/>
                    <a:p>
                      <a:pPr algn="l" fontAlgn="base"/>
                      <a:r>
                        <a:rPr lang="en-US" sz="1400" b="0" i="0" u="none" strike="noStrike">
                          <a:solidFill>
                            <a:srgbClr val="000000"/>
                          </a:solidFill>
                          <a:effectLst/>
                          <a:highlight>
                            <a:srgbClr val="CFD5EA"/>
                          </a:highlight>
                          <a:latin typeface="Arial"/>
                        </a:rPr>
                        <a:t>Immersion</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400" b="0" i="0" u="none" strike="noStrike">
                          <a:solidFill>
                            <a:srgbClr val="000000"/>
                          </a:solidFill>
                          <a:effectLst/>
                          <a:highlight>
                            <a:srgbClr val="CFD5EA"/>
                          </a:highlight>
                          <a:latin typeface="Arial"/>
                        </a:rPr>
                        <a:t>N/A</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auto"/>
                      <a:r>
                        <a:rPr lang="en-US" sz="1400" b="0" i="0" u="none" strike="noStrike">
                          <a:solidFill>
                            <a:srgbClr val="000000"/>
                          </a:solidFill>
                          <a:effectLst/>
                          <a:highlight>
                            <a:srgbClr val="CFD5EA"/>
                          </a:highlight>
                          <a:latin typeface="Arial"/>
                        </a:rPr>
                        <a:t>$103.56</a:t>
                      </a:r>
                      <a:endParaRPr lang="en-US" sz="1400" b="0" i="0" u="none" strike="noStrike">
                        <a:solidFill>
                          <a:srgbClr val="000000"/>
                        </a:solidFill>
                        <a:effectLst/>
                        <a:highlight>
                          <a:srgbClr val="CFD5EA"/>
                        </a:highlight>
                        <a:latin typeface="Arial" panose="020B0604020202020204" pitchFamily="34" charset="0"/>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545781187"/>
                  </a:ext>
                </a:extLst>
              </a:tr>
              <a:tr h="399989">
                <a:tc>
                  <a:txBody>
                    <a:bodyPr/>
                    <a:lstStyle/>
                    <a:p>
                      <a:pPr algn="l" fontAlgn="base"/>
                      <a:r>
                        <a:rPr lang="en-US" sz="1400" b="0" i="0" u="none" strike="noStrike">
                          <a:solidFill>
                            <a:srgbClr val="000000"/>
                          </a:solidFill>
                          <a:effectLst/>
                          <a:highlight>
                            <a:srgbClr val="E9EBF5"/>
                          </a:highlight>
                          <a:latin typeface="Arial"/>
                        </a:rPr>
                        <a:t>GUI</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400" b="0" i="0" u="none" strike="noStrike">
                          <a:solidFill>
                            <a:srgbClr val="000000"/>
                          </a:solidFill>
                          <a:effectLst/>
                          <a:highlight>
                            <a:srgbClr val="E9EBF5"/>
                          </a:highlight>
                          <a:latin typeface="Arial"/>
                        </a:rPr>
                        <a:t>$0</a:t>
                      </a:r>
                      <a:endParaRPr lang="en-US" b="0" i="0">
                        <a:solidFill>
                          <a:srgbClr val="000000"/>
                        </a:solidFill>
                        <a:effectLst/>
                        <a:highlight>
                          <a:srgbClr val="E9EBF5"/>
                        </a:highlight>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400" b="0" i="0" u="none" strike="noStrike">
                          <a:solidFill>
                            <a:srgbClr val="000000"/>
                          </a:solidFill>
                          <a:effectLst/>
                          <a:highlight>
                            <a:srgbClr val="E9EBF5"/>
                          </a:highlight>
                          <a:latin typeface="Arial"/>
                        </a:rPr>
                        <a:t>$0</a:t>
                      </a:r>
                      <a:endParaRPr lang="en-US" b="0" i="0">
                        <a:solidFill>
                          <a:srgbClr val="000000"/>
                        </a:solidFill>
                        <a:effectLst/>
                        <a:highlight>
                          <a:srgbClr val="E9EBF5"/>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493682711"/>
                  </a:ext>
                </a:extLst>
              </a:tr>
              <a:tr h="399989">
                <a:tc>
                  <a:txBody>
                    <a:bodyPr/>
                    <a:lstStyle/>
                    <a:p>
                      <a:pPr algn="l" fontAlgn="base"/>
                      <a:r>
                        <a:rPr lang="en-US" sz="1400" b="0" i="0" u="none" strike="noStrike">
                          <a:solidFill>
                            <a:srgbClr val="000000"/>
                          </a:solidFill>
                          <a:effectLst/>
                          <a:highlight>
                            <a:srgbClr val="CFD5EA"/>
                          </a:highlight>
                          <a:latin typeface="Arial"/>
                        </a:rPr>
                        <a:t>Total</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400" b="0" i="0" u="none" strike="noStrike">
                          <a:solidFill>
                            <a:srgbClr val="000000"/>
                          </a:solidFill>
                          <a:effectLst/>
                          <a:highlight>
                            <a:srgbClr val="CFD5EA"/>
                          </a:highlight>
                          <a:latin typeface="Arial"/>
                        </a:rPr>
                        <a:t>$665</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400" b="0" i="0" u="none" strike="noStrike">
                          <a:solidFill>
                            <a:srgbClr val="000000"/>
                          </a:solidFill>
                          <a:effectLst/>
                          <a:highlight>
                            <a:srgbClr val="CFD5EA"/>
                          </a:highlight>
                          <a:latin typeface="Arial"/>
                        </a:rPr>
                        <a:t>$479.24</a:t>
                      </a:r>
                      <a:endParaRPr lang="en-US" b="0" i="0">
                        <a:solidFill>
                          <a:srgbClr val="000000"/>
                        </a:solidFill>
                        <a:effectLst/>
                        <a:highlight>
                          <a:srgbClr val="CFD5EA"/>
                        </a:highlight>
                        <a:latin typeface="Arial"/>
                      </a:endParaRPr>
                    </a:p>
                  </a:txBody>
                  <a:tcPr>
                    <a:lnL w="13545" cap="flat" cmpd="sng" algn="ctr">
                      <a:solidFill>
                        <a:srgbClr val="FFFFFF"/>
                      </a:solidFill>
                      <a:prstDash val="solid"/>
                      <a:round/>
                      <a:headEnd type="none" w="med" len="med"/>
                      <a:tailEnd type="none" w="med" len="med"/>
                    </a:lnL>
                    <a:lnR w="13545" cap="flat" cmpd="sng" algn="ctr">
                      <a:solidFill>
                        <a:srgbClr val="FFFFFF"/>
                      </a:solidFill>
                      <a:prstDash val="solid"/>
                      <a:round/>
                      <a:headEnd type="none" w="med" len="med"/>
                      <a:tailEnd type="none" w="med" len="med"/>
                    </a:lnR>
                    <a:lnT w="13545" cap="flat" cmpd="sng" algn="ctr">
                      <a:solidFill>
                        <a:srgbClr val="FFFFFF"/>
                      </a:solidFill>
                      <a:prstDash val="solid"/>
                      <a:round/>
                      <a:headEnd type="none" w="med" len="med"/>
                      <a:tailEnd type="none" w="med" len="med"/>
                    </a:lnT>
                    <a:lnB w="1354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511566515"/>
                  </a:ext>
                </a:extLst>
              </a:tr>
            </a:tbl>
          </a:graphicData>
        </a:graphic>
      </p:graphicFrame>
    </p:spTree>
    <p:extLst>
      <p:ext uri="{BB962C8B-B14F-4D97-AF65-F5344CB8AC3E}">
        <p14:creationId xmlns:p14="http://schemas.microsoft.com/office/powerpoint/2010/main" val="46374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5F2C-5980-F108-F31E-DDB5379CAF25}"/>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CBADAD98-8CCF-1E48-FF19-D3C8D1B34CBD}"/>
              </a:ext>
            </a:extLst>
          </p:cNvPr>
          <p:cNvSpPr>
            <a:spLocks noGrp="1"/>
          </p:cNvSpPr>
          <p:nvPr>
            <p:ph type="body" idx="1"/>
          </p:nvPr>
        </p:nvSpPr>
        <p:spPr>
          <a:xfrm>
            <a:off x="628650" y="1369219"/>
            <a:ext cx="4175371" cy="3263400"/>
          </a:xfrm>
        </p:spPr>
        <p:txBody>
          <a:bodyPr/>
          <a:lstStyle/>
          <a:p>
            <a:endParaRPr lang="en-US"/>
          </a:p>
          <a:p>
            <a:pPr marL="139700" indent="0">
              <a:buNone/>
            </a:pPr>
            <a:endParaRPr lang="en-US"/>
          </a:p>
        </p:txBody>
      </p:sp>
      <p:pic>
        <p:nvPicPr>
          <p:cNvPr id="1026" name="Picture 2">
            <a:extLst>
              <a:ext uri="{FF2B5EF4-FFF2-40B4-BE49-F238E27FC236}">
                <a16:creationId xmlns:a16="http://schemas.microsoft.com/office/drawing/2014/main" id="{3FBACAC7-DB11-AAC2-4166-425002908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85" y="553344"/>
            <a:ext cx="3032812" cy="4043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32F54C9-B6D8-BE3E-0B18-E123E07F3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35" y="1064554"/>
            <a:ext cx="4351200" cy="326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5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291E-F70E-5DB6-4842-D3E261FDC0FE}"/>
              </a:ext>
            </a:extLst>
          </p:cNvPr>
          <p:cNvSpPr>
            <a:spLocks noGrp="1"/>
          </p:cNvSpPr>
          <p:nvPr>
            <p:ph type="title"/>
          </p:nvPr>
        </p:nvSpPr>
        <p:spPr/>
        <p:txBody>
          <a:bodyPr/>
          <a:lstStyle/>
          <a:p>
            <a:r>
              <a:rPr lang="en-US"/>
              <a:t>Future Work</a:t>
            </a:r>
          </a:p>
        </p:txBody>
      </p:sp>
      <p:sp>
        <p:nvSpPr>
          <p:cNvPr id="3" name="Text Placeholder 2">
            <a:extLst>
              <a:ext uri="{FF2B5EF4-FFF2-40B4-BE49-F238E27FC236}">
                <a16:creationId xmlns:a16="http://schemas.microsoft.com/office/drawing/2014/main" id="{F420FA62-FF0A-44CD-E234-498AF98999AC}"/>
              </a:ext>
            </a:extLst>
          </p:cNvPr>
          <p:cNvSpPr>
            <a:spLocks noGrp="1"/>
          </p:cNvSpPr>
          <p:nvPr>
            <p:ph type="body" idx="1"/>
          </p:nvPr>
        </p:nvSpPr>
        <p:spPr/>
        <p:txBody>
          <a:bodyPr>
            <a:normAutofit/>
          </a:bodyPr>
          <a:lstStyle/>
          <a:p>
            <a:r>
              <a:rPr lang="en-US" sz="2400">
                <a:latin typeface="Calibri"/>
                <a:ea typeface="Calibri"/>
                <a:cs typeface="Calibri"/>
              </a:rPr>
              <a:t>Improve upon the process that the audio segments are split up</a:t>
            </a:r>
            <a:endParaRPr lang="en-US">
              <a:ea typeface="Calibri"/>
              <a:cs typeface="Calibri"/>
            </a:endParaRPr>
          </a:p>
          <a:p>
            <a:r>
              <a:rPr lang="en-US" sz="2400">
                <a:latin typeface="Calibri"/>
                <a:ea typeface="Calibri"/>
                <a:cs typeface="Calibri"/>
              </a:rPr>
              <a:t>Improve visual resolution</a:t>
            </a:r>
          </a:p>
          <a:p>
            <a:r>
              <a:rPr lang="en-US" sz="2400">
                <a:latin typeface="Calibri"/>
                <a:ea typeface="Calibri"/>
                <a:cs typeface="Calibri"/>
              </a:rPr>
              <a:t>Redesign of the 3D prints to fit more bikes</a:t>
            </a:r>
          </a:p>
          <a:p>
            <a:r>
              <a:rPr lang="en-US" sz="2400">
                <a:latin typeface="Calibri"/>
                <a:ea typeface="Calibri"/>
                <a:cs typeface="Calibri"/>
              </a:rPr>
              <a:t>Upgrade the current Raspberry Pis running the systems</a:t>
            </a:r>
          </a:p>
          <a:p>
            <a:r>
              <a:rPr lang="en-US" sz="2400">
                <a:latin typeface="Calibri"/>
                <a:ea typeface="Calibri"/>
                <a:cs typeface="Calibri"/>
              </a:rPr>
              <a:t>Condense the documentation from prior renditions of the project</a:t>
            </a:r>
          </a:p>
        </p:txBody>
      </p:sp>
    </p:spTree>
    <p:extLst>
      <p:ext uri="{BB962C8B-B14F-4D97-AF65-F5344CB8AC3E}">
        <p14:creationId xmlns:p14="http://schemas.microsoft.com/office/powerpoint/2010/main" val="2522892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A494-D56D-0511-EC53-62F7F5A7F34C}"/>
              </a:ext>
            </a:extLst>
          </p:cNvPr>
          <p:cNvSpPr>
            <a:spLocks noGrp="1"/>
          </p:cNvSpPr>
          <p:nvPr>
            <p:ph type="title"/>
          </p:nvPr>
        </p:nvSpPr>
        <p:spPr/>
        <p:txBody>
          <a:bodyPr/>
          <a:lstStyle/>
          <a:p>
            <a:r>
              <a:rPr lang="en-US"/>
              <a:t>Acknowledgements</a:t>
            </a:r>
          </a:p>
        </p:txBody>
      </p:sp>
      <p:sp>
        <p:nvSpPr>
          <p:cNvPr id="3" name="Text Placeholder 2">
            <a:extLst>
              <a:ext uri="{FF2B5EF4-FFF2-40B4-BE49-F238E27FC236}">
                <a16:creationId xmlns:a16="http://schemas.microsoft.com/office/drawing/2014/main" id="{8B4C92B2-D9CB-D8CE-05D6-E4003715EF05}"/>
              </a:ext>
            </a:extLst>
          </p:cNvPr>
          <p:cNvSpPr>
            <a:spLocks noGrp="1"/>
          </p:cNvSpPr>
          <p:nvPr>
            <p:ph type="body" idx="1"/>
          </p:nvPr>
        </p:nvSpPr>
        <p:spPr/>
        <p:txBody>
          <a:bodyPr/>
          <a:lstStyle/>
          <a:p>
            <a:r>
              <a:rPr lang="en-US"/>
              <a:t>Jesse Roberts</a:t>
            </a:r>
          </a:p>
          <a:p>
            <a:r>
              <a:rPr lang="en-US"/>
              <a:t>Conard Murray</a:t>
            </a:r>
          </a:p>
          <a:p>
            <a:r>
              <a:rPr lang="en-US"/>
              <a:t>Jeff Randolph </a:t>
            </a:r>
          </a:p>
          <a:p>
            <a:r>
              <a:rPr lang="en-US"/>
              <a:t>Jeffrey Austen</a:t>
            </a:r>
          </a:p>
          <a:p>
            <a:r>
              <a:rPr lang="en-US"/>
              <a:t>Sterling Sloan</a:t>
            </a:r>
          </a:p>
          <a:p>
            <a:pPr marL="139700" indent="0">
              <a:buNone/>
            </a:pPr>
            <a:endParaRPr lang="en-US"/>
          </a:p>
          <a:p>
            <a:endParaRPr lang="en-US"/>
          </a:p>
          <a:p>
            <a:endParaRPr lang="en-US"/>
          </a:p>
        </p:txBody>
      </p:sp>
    </p:spTree>
    <p:extLst>
      <p:ext uri="{BB962C8B-B14F-4D97-AF65-F5344CB8AC3E}">
        <p14:creationId xmlns:p14="http://schemas.microsoft.com/office/powerpoint/2010/main" val="2258072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5CD9-6E3C-2B6B-479A-2640FA93809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E90534F-0C25-3E95-E2BA-7552B05FFAC8}"/>
              </a:ext>
            </a:extLst>
          </p:cNvPr>
          <p:cNvSpPr>
            <a:spLocks noGrp="1"/>
          </p:cNvSpPr>
          <p:nvPr>
            <p:ph type="body" idx="1"/>
          </p:nvPr>
        </p:nvSpPr>
        <p:spPr/>
        <p:txBody>
          <a:bodyPr/>
          <a:lstStyle/>
          <a:p>
            <a:endParaRPr lang="en-US"/>
          </a:p>
        </p:txBody>
      </p:sp>
      <p:pic>
        <p:nvPicPr>
          <p:cNvPr id="4" name="Online Media 3" title="RideReplayKit - Outdoor Bike">
            <a:hlinkClick r:id="" action="ppaction://media"/>
            <a:extLst>
              <a:ext uri="{FF2B5EF4-FFF2-40B4-BE49-F238E27FC236}">
                <a16:creationId xmlns:a16="http://schemas.microsoft.com/office/drawing/2014/main" id="{3D87DCD2-0655-F861-6747-9C4CBAAC097D}"/>
              </a:ext>
            </a:extLst>
          </p:cNvPr>
          <p:cNvPicPr>
            <a:picLocks noRot="1" noChangeAspect="1"/>
          </p:cNvPicPr>
          <p:nvPr>
            <a:videoFile r:link="rId1"/>
          </p:nvPr>
        </p:nvPicPr>
        <p:blipFill>
          <a:blip r:embed="rId3"/>
          <a:stretch>
            <a:fillRect/>
          </a:stretch>
        </p:blipFill>
        <p:spPr>
          <a:xfrm>
            <a:off x="1303892" y="710921"/>
            <a:ext cx="6539276" cy="3716265"/>
          </a:xfrm>
          <a:prstGeom prst="rect">
            <a:avLst/>
          </a:prstGeom>
        </p:spPr>
      </p:pic>
    </p:spTree>
    <p:extLst>
      <p:ext uri="{BB962C8B-B14F-4D97-AF65-F5344CB8AC3E}">
        <p14:creationId xmlns:p14="http://schemas.microsoft.com/office/powerpoint/2010/main" val="359054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ACAC-2639-D53B-D1F2-3BDD643ADA8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DC167E8-D44F-1B1A-B8B2-FD3DCCC7D0AC}"/>
              </a:ext>
            </a:extLst>
          </p:cNvPr>
          <p:cNvSpPr>
            <a:spLocks noGrp="1"/>
          </p:cNvSpPr>
          <p:nvPr>
            <p:ph type="body" idx="1"/>
          </p:nvPr>
        </p:nvSpPr>
        <p:spPr/>
        <p:txBody>
          <a:bodyPr/>
          <a:lstStyle/>
          <a:p>
            <a:endParaRPr lang="en-US"/>
          </a:p>
        </p:txBody>
      </p:sp>
      <p:pic>
        <p:nvPicPr>
          <p:cNvPr id="4" name="Online Media 3" title="RideReplayKit - Indoor Bike 2">
            <a:hlinkClick r:id="" action="ppaction://media"/>
            <a:extLst>
              <a:ext uri="{FF2B5EF4-FFF2-40B4-BE49-F238E27FC236}">
                <a16:creationId xmlns:a16="http://schemas.microsoft.com/office/drawing/2014/main" id="{0DE85285-3D20-5A80-A20C-A1464CFB061E}"/>
              </a:ext>
            </a:extLst>
          </p:cNvPr>
          <p:cNvPicPr>
            <a:picLocks noRot="1" noChangeAspect="1"/>
          </p:cNvPicPr>
          <p:nvPr>
            <a:videoFile r:link="rId1"/>
          </p:nvPr>
        </p:nvPicPr>
        <p:blipFill>
          <a:blip r:embed="rId3"/>
          <a:stretch>
            <a:fillRect/>
          </a:stretch>
        </p:blipFill>
        <p:spPr>
          <a:xfrm>
            <a:off x="930275" y="514350"/>
            <a:ext cx="7283450" cy="4114800"/>
          </a:xfrm>
          <a:prstGeom prst="rect">
            <a:avLst/>
          </a:prstGeom>
        </p:spPr>
      </p:pic>
    </p:spTree>
    <p:extLst>
      <p:ext uri="{BB962C8B-B14F-4D97-AF65-F5344CB8AC3E}">
        <p14:creationId xmlns:p14="http://schemas.microsoft.com/office/powerpoint/2010/main" val="4149859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CD9A0-2897-5F5C-DADC-84BACA2EF97E}"/>
              </a:ext>
            </a:extLst>
          </p:cNvPr>
          <p:cNvPicPr>
            <a:picLocks noChangeAspect="1"/>
          </p:cNvPicPr>
          <p:nvPr/>
        </p:nvPicPr>
        <p:blipFill>
          <a:blip r:embed="rId3"/>
          <a:stretch>
            <a:fillRect/>
          </a:stretch>
        </p:blipFill>
        <p:spPr>
          <a:xfrm>
            <a:off x="843852" y="252741"/>
            <a:ext cx="7456295" cy="4450199"/>
          </a:xfrm>
          <a:prstGeom prst="rect">
            <a:avLst/>
          </a:prstGeom>
        </p:spPr>
      </p:pic>
    </p:spTree>
    <p:extLst>
      <p:ext uri="{BB962C8B-B14F-4D97-AF65-F5344CB8AC3E}">
        <p14:creationId xmlns:p14="http://schemas.microsoft.com/office/powerpoint/2010/main" val="24224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Video Subsystem</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a:xfrm>
            <a:off x="593749" y="1369219"/>
            <a:ext cx="4529683" cy="3263400"/>
          </a:xfrm>
        </p:spPr>
        <p:txBody>
          <a:bodyPr/>
          <a:lstStyle/>
          <a:p>
            <a:pPr marL="139700" indent="0">
              <a:buNone/>
            </a:pPr>
            <a:r>
              <a:rPr lang="en-US" b="1"/>
              <a:t>Video Playback</a:t>
            </a:r>
          </a:p>
          <a:p>
            <a:r>
              <a:rPr lang="en-US"/>
              <a:t>Goal: To sync video playback with work done throughout trail progression.</a:t>
            </a:r>
          </a:p>
          <a:p>
            <a:r>
              <a:rPr lang="en-US"/>
              <a:t>Replay video scales with the user’s pedal speed</a:t>
            </a:r>
          </a:p>
          <a:p>
            <a:r>
              <a:rPr lang="en-US"/>
              <a:t>Video is interpolated video up to 240FPS to ensure smooth video replay</a:t>
            </a:r>
          </a:p>
          <a:p>
            <a:pPr marL="139700" indent="0">
              <a:buNone/>
            </a:pPr>
            <a:endParaRPr lang="en-US"/>
          </a:p>
          <a:p>
            <a:pPr marL="139700" indent="0">
              <a:buNone/>
            </a:pPr>
            <a:endParaRPr lang="en-US"/>
          </a:p>
          <a:p>
            <a:endParaRPr lang="en-US"/>
          </a:p>
          <a:p>
            <a:endParaRPr lang="en-US"/>
          </a:p>
          <a:p>
            <a:endParaRPr lang="en-US"/>
          </a:p>
          <a:p>
            <a:pPr marL="139700" indent="0">
              <a:buNone/>
            </a:pPr>
            <a:endParaRPr lang="en-US"/>
          </a:p>
        </p:txBody>
      </p:sp>
      <p:pic>
        <p:nvPicPr>
          <p:cNvPr id="7" name="Picture 6" descr="A logo with a green and blue gradient&#10;&#10;Description automatically generated">
            <a:extLst>
              <a:ext uri="{FF2B5EF4-FFF2-40B4-BE49-F238E27FC236}">
                <a16:creationId xmlns:a16="http://schemas.microsoft.com/office/drawing/2014/main" id="{D9A3C50B-7912-5A99-A434-2439732F1A08}"/>
              </a:ext>
            </a:extLst>
          </p:cNvPr>
          <p:cNvPicPr>
            <a:picLocks noChangeAspect="1"/>
          </p:cNvPicPr>
          <p:nvPr/>
        </p:nvPicPr>
        <p:blipFill>
          <a:blip r:embed="rId3"/>
          <a:stretch>
            <a:fillRect/>
          </a:stretch>
        </p:blipFill>
        <p:spPr>
          <a:xfrm>
            <a:off x="6106854" y="273844"/>
            <a:ext cx="2044748" cy="162281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8B76ED8-05CC-1188-EB7D-27C18B1803AB}"/>
              </a:ext>
            </a:extLst>
          </p:cNvPr>
          <p:cNvPicPr>
            <a:picLocks noChangeAspect="1"/>
          </p:cNvPicPr>
          <p:nvPr/>
        </p:nvPicPr>
        <p:blipFill>
          <a:blip r:embed="rId4"/>
          <a:stretch>
            <a:fillRect/>
          </a:stretch>
        </p:blipFill>
        <p:spPr>
          <a:xfrm>
            <a:off x="5266014" y="2606129"/>
            <a:ext cx="3736387" cy="2127665"/>
          </a:xfrm>
          <a:prstGeom prst="rect">
            <a:avLst/>
          </a:prstGeom>
        </p:spPr>
      </p:pic>
    </p:spTree>
    <p:extLst>
      <p:ext uri="{BB962C8B-B14F-4D97-AF65-F5344CB8AC3E}">
        <p14:creationId xmlns:p14="http://schemas.microsoft.com/office/powerpoint/2010/main" val="3631306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Video Subsystem Analysis</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p:txBody>
          <a:bodyPr/>
          <a:lstStyle/>
          <a:p>
            <a:pPr marL="139700" indent="0">
              <a:buNone/>
            </a:pPr>
            <a:r>
              <a:rPr lang="en-US"/>
              <a:t>Results:</a:t>
            </a:r>
          </a:p>
          <a:p>
            <a:r>
              <a:rPr lang="en-US"/>
              <a:t>Video is capable to be up to 2 hours in length.</a:t>
            </a:r>
          </a:p>
          <a:p>
            <a:r>
              <a:rPr lang="en-US"/>
              <a:t>Video must be replayed at 480p.</a:t>
            </a:r>
          </a:p>
          <a:p>
            <a:r>
              <a:rPr lang="en-US"/>
              <a:t>Each individual frame does play back on the monitor.</a:t>
            </a:r>
          </a:p>
          <a:p>
            <a:endParaRPr lang="en-US"/>
          </a:p>
          <a:p>
            <a:endParaRPr lang="en-US"/>
          </a:p>
          <a:p>
            <a:endParaRPr lang="en-US"/>
          </a:p>
          <a:p>
            <a:endParaRPr lang="en-US"/>
          </a:p>
          <a:p>
            <a:endParaRPr lang="en-US"/>
          </a:p>
          <a:p>
            <a:pPr marL="139700" indent="0">
              <a:buNone/>
            </a:pPr>
            <a:endParaRPr lang="en-US"/>
          </a:p>
        </p:txBody>
      </p:sp>
    </p:spTree>
    <p:extLst>
      <p:ext uri="{BB962C8B-B14F-4D97-AF65-F5344CB8AC3E}">
        <p14:creationId xmlns:p14="http://schemas.microsoft.com/office/powerpoint/2010/main" val="259529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Audio Subsystem</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a:xfrm>
            <a:off x="628650" y="1120209"/>
            <a:ext cx="5102506" cy="3632544"/>
          </a:xfrm>
        </p:spPr>
        <p:txBody>
          <a:bodyPr>
            <a:normAutofit/>
          </a:bodyPr>
          <a:lstStyle/>
          <a:p>
            <a:pPr marL="139700" indent="0">
              <a:buNone/>
            </a:pPr>
            <a:r>
              <a:rPr lang="en-US"/>
              <a:t>Audio Playback</a:t>
            </a:r>
          </a:p>
          <a:p>
            <a:r>
              <a:rPr lang="en-US"/>
              <a:t>Goal: to sync audio with the work done throughout trail progression while reducing any extraneous noises.</a:t>
            </a:r>
          </a:p>
          <a:p>
            <a:r>
              <a:rPr lang="en-US"/>
              <a:t>Process audio on another computer to divide the audio into sections.</a:t>
            </a:r>
          </a:p>
          <a:p>
            <a:r>
              <a:rPr lang="en-US"/>
              <a:t>Python code plays back audio sections in accordance to the progression of the trail. </a:t>
            </a:r>
          </a:p>
          <a:p>
            <a:r>
              <a:rPr lang="en-US"/>
              <a:t>Loop different sections of audio. </a:t>
            </a:r>
          </a:p>
          <a:p>
            <a:endParaRPr lang="en-US"/>
          </a:p>
        </p:txBody>
      </p:sp>
      <p:pic>
        <p:nvPicPr>
          <p:cNvPr id="13" name="Picture 12" descr="A bicycle with yellow tires&#10;&#10;Description automatically generated">
            <a:extLst>
              <a:ext uri="{FF2B5EF4-FFF2-40B4-BE49-F238E27FC236}">
                <a16:creationId xmlns:a16="http://schemas.microsoft.com/office/drawing/2014/main" id="{78E8C7CC-3B4B-B153-2B42-5436FE072804}"/>
              </a:ext>
            </a:extLst>
          </p:cNvPr>
          <p:cNvPicPr>
            <a:picLocks noChangeAspect="1"/>
          </p:cNvPicPr>
          <p:nvPr/>
        </p:nvPicPr>
        <p:blipFill rotWithShape="1">
          <a:blip r:embed="rId3"/>
          <a:srcRect l="5017" t="-1078" b="-4961"/>
          <a:stretch/>
        </p:blipFill>
        <p:spPr>
          <a:xfrm>
            <a:off x="5779003" y="1442607"/>
            <a:ext cx="3125741" cy="2618603"/>
          </a:xfrm>
          <a:prstGeom prst="rect">
            <a:avLst/>
          </a:prstGeom>
        </p:spPr>
      </p:pic>
    </p:spTree>
    <p:extLst>
      <p:ext uri="{BB962C8B-B14F-4D97-AF65-F5344CB8AC3E}">
        <p14:creationId xmlns:p14="http://schemas.microsoft.com/office/powerpoint/2010/main" val="2172563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3C0-4AA5-27E2-8C16-46477909542D}"/>
              </a:ext>
            </a:extLst>
          </p:cNvPr>
          <p:cNvSpPr>
            <a:spLocks noGrp="1"/>
          </p:cNvSpPr>
          <p:nvPr>
            <p:ph type="title"/>
          </p:nvPr>
        </p:nvSpPr>
        <p:spPr/>
        <p:txBody>
          <a:bodyPr/>
          <a:lstStyle/>
          <a:p>
            <a:r>
              <a:rPr lang="en-US"/>
              <a:t>Audio Subsystem Analysis</a:t>
            </a:r>
          </a:p>
        </p:txBody>
      </p:sp>
      <p:sp>
        <p:nvSpPr>
          <p:cNvPr id="3" name="Text Placeholder 2">
            <a:extLst>
              <a:ext uri="{FF2B5EF4-FFF2-40B4-BE49-F238E27FC236}">
                <a16:creationId xmlns:a16="http://schemas.microsoft.com/office/drawing/2014/main" id="{FFC56211-F1D2-703D-F3D7-93EB38DC1007}"/>
              </a:ext>
            </a:extLst>
          </p:cNvPr>
          <p:cNvSpPr>
            <a:spLocks noGrp="1"/>
          </p:cNvSpPr>
          <p:nvPr>
            <p:ph type="body" idx="1"/>
          </p:nvPr>
        </p:nvSpPr>
        <p:spPr/>
        <p:txBody>
          <a:bodyPr/>
          <a:lstStyle/>
          <a:p>
            <a:pPr marL="139700" indent="0">
              <a:buNone/>
            </a:pPr>
            <a:endParaRPr lang="en-US"/>
          </a:p>
          <a:p>
            <a:pPr marL="139700" indent="0">
              <a:buNone/>
            </a:pPr>
            <a:endParaRPr lang="en-US"/>
          </a:p>
        </p:txBody>
      </p:sp>
      <p:pic>
        <p:nvPicPr>
          <p:cNvPr id="5" name="Picture 4">
            <a:extLst>
              <a:ext uri="{FF2B5EF4-FFF2-40B4-BE49-F238E27FC236}">
                <a16:creationId xmlns:a16="http://schemas.microsoft.com/office/drawing/2014/main" id="{0120CC42-1897-32D8-E3F5-2BF77AB1B05A}"/>
              </a:ext>
            </a:extLst>
          </p:cNvPr>
          <p:cNvPicPr>
            <a:picLocks noChangeAspect="1"/>
          </p:cNvPicPr>
          <p:nvPr/>
        </p:nvPicPr>
        <p:blipFill>
          <a:blip r:embed="rId3"/>
          <a:stretch>
            <a:fillRect/>
          </a:stretch>
        </p:blipFill>
        <p:spPr>
          <a:xfrm>
            <a:off x="531628" y="2410190"/>
            <a:ext cx="3957021" cy="2369938"/>
          </a:xfrm>
          <a:prstGeom prst="rect">
            <a:avLst/>
          </a:prstGeom>
        </p:spPr>
      </p:pic>
      <p:pic>
        <p:nvPicPr>
          <p:cNvPr id="7" name="Picture 6">
            <a:extLst>
              <a:ext uri="{FF2B5EF4-FFF2-40B4-BE49-F238E27FC236}">
                <a16:creationId xmlns:a16="http://schemas.microsoft.com/office/drawing/2014/main" id="{E1EE43C1-A43F-8E59-4DC3-962BEEAA5941}"/>
              </a:ext>
            </a:extLst>
          </p:cNvPr>
          <p:cNvPicPr>
            <a:picLocks noChangeAspect="1"/>
          </p:cNvPicPr>
          <p:nvPr/>
        </p:nvPicPr>
        <p:blipFill>
          <a:blip r:embed="rId4"/>
          <a:stretch>
            <a:fillRect/>
          </a:stretch>
        </p:blipFill>
        <p:spPr>
          <a:xfrm>
            <a:off x="4859180" y="2379030"/>
            <a:ext cx="3843569" cy="2431039"/>
          </a:xfrm>
          <a:prstGeom prst="rect">
            <a:avLst/>
          </a:prstGeom>
        </p:spPr>
      </p:pic>
      <p:sp>
        <p:nvSpPr>
          <p:cNvPr id="6" name="TextBox 5">
            <a:extLst>
              <a:ext uri="{FF2B5EF4-FFF2-40B4-BE49-F238E27FC236}">
                <a16:creationId xmlns:a16="http://schemas.microsoft.com/office/drawing/2014/main" id="{7E575823-1D94-E165-4FB3-F8DBDDF230B5}"/>
              </a:ext>
            </a:extLst>
          </p:cNvPr>
          <p:cNvSpPr txBox="1"/>
          <p:nvPr/>
        </p:nvSpPr>
        <p:spPr>
          <a:xfrm>
            <a:off x="479793" y="1248311"/>
            <a:ext cx="8414341" cy="1323439"/>
          </a:xfrm>
          <a:prstGeom prst="rect">
            <a:avLst/>
          </a:prstGeom>
          <a:noFill/>
        </p:spPr>
        <p:txBody>
          <a:bodyPr wrap="square">
            <a:spAutoFit/>
          </a:bodyPr>
          <a:lstStyle/>
          <a:p>
            <a:pPr marL="342900" indent="-342900">
              <a:buFont typeface="Arial" panose="020B0604020202020204" pitchFamily="34" charset="0"/>
              <a:buChar char="•"/>
            </a:pPr>
            <a:r>
              <a:rPr lang="en-US" sz="2000">
                <a:latin typeface="PT Sans" panose="020B0503020203020204" pitchFamily="34" charset="0"/>
              </a:rPr>
              <a:t>Results: Audio files were played back in sync with the work values with little frequency and audio quality loss.</a:t>
            </a:r>
          </a:p>
          <a:p>
            <a:pPr marL="342900" indent="-342900">
              <a:buFont typeface="Arial" panose="020B0604020202020204" pitchFamily="34" charset="0"/>
              <a:buChar char="•"/>
            </a:pPr>
            <a:r>
              <a:rPr lang="en-US" sz="2000">
                <a:latin typeface="PT Sans" panose="020B0503020203020204" pitchFamily="34" charset="0"/>
              </a:rPr>
              <a:t>Audio output was tested to be less than 80 dB output from the speakers.</a:t>
            </a:r>
          </a:p>
          <a:p>
            <a:endParaRPr lang="en-US" sz="2000">
              <a:latin typeface="PT Sans" panose="020B0503020203020204" pitchFamily="34" charset="0"/>
            </a:endParaRPr>
          </a:p>
        </p:txBody>
      </p:sp>
    </p:spTree>
    <p:extLst>
      <p:ext uri="{BB962C8B-B14F-4D97-AF65-F5344CB8AC3E}">
        <p14:creationId xmlns:p14="http://schemas.microsoft.com/office/powerpoint/2010/main" val="397403329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0DB77ECDCDB14F964B63537DC66166" ma:contentTypeVersion="3" ma:contentTypeDescription="Create a new document." ma:contentTypeScope="" ma:versionID="af1845f174b93d2a01fd1d5a8e365caa">
  <xsd:schema xmlns:xsd="http://www.w3.org/2001/XMLSchema" xmlns:xs="http://www.w3.org/2001/XMLSchema" xmlns:p="http://schemas.microsoft.com/office/2006/metadata/properties" xmlns:ns3="fdf0ceaf-de00-4276-a7f0-0b292cedf7bb" targetNamespace="http://schemas.microsoft.com/office/2006/metadata/properties" ma:root="true" ma:fieldsID="5518d4db6f507d5255ddbd45a8bd4c20" ns3:_="">
    <xsd:import namespace="fdf0ceaf-de00-4276-a7f0-0b292cedf7bb"/>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f0ceaf-de00-4276-a7f0-0b292cedf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7E207C-4230-4856-9D4D-AC8FDD10D7D9}">
  <ds:schemaRefs>
    <ds:schemaRef ds:uri="fdf0ceaf-de00-4276-a7f0-0b292cedf7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5657251-7F65-4CF0-B460-958A27290798}">
  <ds:schemaRefs>
    <ds:schemaRef ds:uri="http://schemas.microsoft.com/sharepoint/v3/contenttype/forms"/>
  </ds:schemaRefs>
</ds:datastoreItem>
</file>

<file path=customXml/itemProps3.xml><?xml version="1.0" encoding="utf-8"?>
<ds:datastoreItem xmlns:ds="http://schemas.openxmlformats.org/officeDocument/2006/customXml" ds:itemID="{1ADF443B-2189-4D5E-B83E-E30B5BE856E6}">
  <ds:schemaRefs>
    <ds:schemaRef ds:uri="fdf0ceaf-de00-4276-a7f0-0b292cedf7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12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The Ride Replay Kit</vt:lpstr>
      <vt:lpstr>Introduction</vt:lpstr>
      <vt:lpstr>PowerPoint Presentation</vt:lpstr>
      <vt:lpstr>PowerPoint Presentation</vt:lpstr>
      <vt:lpstr>PowerPoint Presentation</vt:lpstr>
      <vt:lpstr>Video Subsystem</vt:lpstr>
      <vt:lpstr>Video Subsystem Analysis</vt:lpstr>
      <vt:lpstr>Audio Subsystem</vt:lpstr>
      <vt:lpstr>Audio Subsystem Analysis</vt:lpstr>
      <vt:lpstr>Immersion Subsystem</vt:lpstr>
      <vt:lpstr>Immersion Subsystem Considerations</vt:lpstr>
      <vt:lpstr>Work Subsystem</vt:lpstr>
      <vt:lpstr>Work Subsystem Analysis</vt:lpstr>
      <vt:lpstr>Resistance Subsystem</vt:lpstr>
      <vt:lpstr>Resistance Subsystem Analysis</vt:lpstr>
      <vt:lpstr>GUI Subsystem</vt:lpstr>
      <vt:lpstr>GUI Subsystem</vt:lpstr>
      <vt:lpstr>GUI Subsystem</vt:lpstr>
      <vt:lpstr>Projected Vs Actual Costs</vt:lpstr>
      <vt:lpstr>Future Work</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Ride Replay Kit</dc:title>
  <cp:revision>2</cp:revision>
  <dcterms:modified xsi:type="dcterms:W3CDTF">2024-04-25T19:26:33Z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0x010100840DB77ECDCDB14F964B63537DC66166</vt:lpwstr>
  </property>
</Properties>
</file>